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90" r:id="rId2"/>
    <p:sldId id="410" r:id="rId3"/>
    <p:sldId id="406" r:id="rId4"/>
    <p:sldId id="430" r:id="rId5"/>
    <p:sldId id="417" r:id="rId6"/>
    <p:sldId id="423" r:id="rId7"/>
    <p:sldId id="416" r:id="rId8"/>
    <p:sldId id="394" r:id="rId9"/>
    <p:sldId id="420" r:id="rId10"/>
    <p:sldId id="421" r:id="rId11"/>
    <p:sldId id="424" r:id="rId12"/>
    <p:sldId id="425" r:id="rId13"/>
    <p:sldId id="429" r:id="rId14"/>
    <p:sldId id="347" r:id="rId15"/>
    <p:sldId id="431" r:id="rId16"/>
    <p:sldId id="427" r:id="rId17"/>
    <p:sldId id="391" r:id="rId18"/>
    <p:sldId id="432" r:id="rId19"/>
    <p:sldId id="414" r:id="rId20"/>
    <p:sldId id="413" r:id="rId21"/>
    <p:sldId id="412" r:id="rId22"/>
    <p:sldId id="405" r:id="rId23"/>
    <p:sldId id="397" r:id="rId24"/>
    <p:sldId id="390" r:id="rId25"/>
    <p:sldId id="418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262" autoAdjust="0"/>
    <p:restoredTop sz="94674"/>
  </p:normalViewPr>
  <p:slideViewPr>
    <p:cSldViewPr snapToGrid="0" snapToObjects="1">
      <p:cViewPr>
        <p:scale>
          <a:sx n="99" d="100"/>
          <a:sy n="99" d="100"/>
        </p:scale>
        <p:origin x="912" y="7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E90A8-F99C-DD4B-A232-290D957DE434}" type="datetimeFigureOut">
              <a:rPr lang="en-US" smtClean="0"/>
              <a:t>2/2/25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3259F-A26A-DE4F-AEC0-2C7CF7FD3D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919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A8193-9070-B443-B7AF-4CA15A47F6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17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3259F-A26A-DE4F-AEC0-2C7CF7FD3DD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49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3259F-A26A-DE4F-AEC0-2C7CF7FD3DD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27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3259F-A26A-DE4F-AEC0-2C7CF7FD3DD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664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42A9B3-C29A-CD43-9D8B-5864C532B9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36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3259F-A26A-DE4F-AEC0-2C7CF7FD3DD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58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3259F-A26A-DE4F-AEC0-2C7CF7FD3DD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27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29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22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944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373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81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30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40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1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65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33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57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486D8-6185-2F46-9500-684DCD158332}" type="datetimeFigureOut">
              <a:rPr lang="en-US" smtClean="0"/>
              <a:t>2/2/25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8DDD88-D027-E04D-BA8E-F9EB70C99D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127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7.jpeg"/><Relationship Id="rId4" Type="http://schemas.openxmlformats.org/officeDocument/2006/relationships/image" Target="../media/image2.png"/><Relationship Id="rId9" Type="http://schemas.openxmlformats.org/officeDocument/2006/relationships/hyperlink" Target="https://semanticclimate.github.io/p/en/posts/resources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semanticclimate.github.io/p/en/posts/IPCC_Glossary/" TargetMode="External"/><Relationship Id="rId2" Type="http://schemas.openxmlformats.org/officeDocument/2006/relationships/hyperlink" Target="https://semanticclimate.github.io/p/en/posts/resourc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emanticclimate.github.io/p/en/posts/syr_wikibase/" TargetMode="External"/><Relationship Id="rId4" Type="http://schemas.openxmlformats.org/officeDocument/2006/relationships/hyperlink" Target="https://semanticclimate.github.io/p/en/posts/kgraph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7Sxo0IXe8g&amp;t=7602s&amp;ab_channel=OpenKnowledgeFoundation" TargetMode="External"/><Relationship Id="rId2" Type="http://schemas.openxmlformats.org/officeDocument/2006/relationships/hyperlink" Target="https://www.youtube.com/watch?v=o50Jd1w6xKw&amp;t=16842s&amp;ab_channel=OpenKnowledgeFoundat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emanticclimate.github.io/p/en/posts/demotutorial/" TargetMode="External"/><Relationship Id="rId4" Type="http://schemas.openxmlformats.org/officeDocument/2006/relationships/hyperlink" Target="https://www.youtube.com/playlist?list=PLtKHReMoCMwl3taR18VfvuUHJTO0Cs92y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bbc.com/news/science-environment-65000182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Crony_capitalism" TargetMode="External"/><Relationship Id="rId13" Type="http://schemas.openxmlformats.org/officeDocument/2006/relationships/hyperlink" Target="https://en.wikipedia.org/wiki/Market_(economics)" TargetMode="External"/><Relationship Id="rId3" Type="http://schemas.openxmlformats.org/officeDocument/2006/relationships/hyperlink" Target="https://en.wikipedia.org/wiki/File:Standard_oil_octopus_loc_color.jpg" TargetMode="External"/><Relationship Id="rId7" Type="http://schemas.openxmlformats.org/officeDocument/2006/relationships/hyperlink" Target="https://en.wikipedia.org/wiki/Exploitation_of_natural_resources" TargetMode="External"/><Relationship Id="rId12" Type="http://schemas.openxmlformats.org/officeDocument/2006/relationships/hyperlink" Target="https://en.wikipedia.org/wiki/Trust_(business)" TargetMode="External"/><Relationship Id="rId2" Type="http://schemas.openxmlformats.org/officeDocument/2006/relationships/notesSlide" Target="../notesSlides/notesSlide7.xml"/><Relationship Id="rId16" Type="http://schemas.openxmlformats.org/officeDocument/2006/relationships/hyperlink" Target="https://en.wikipedia.org/wiki/Robber_baron_(industrialist)#cite_note-Atlantic-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John_D._Rockefeller" TargetMode="External"/><Relationship Id="rId11" Type="http://schemas.openxmlformats.org/officeDocument/2006/relationships/hyperlink" Target="https://en.wikipedia.org/wiki/Monopoly" TargetMode="External"/><Relationship Id="rId5" Type="http://schemas.openxmlformats.org/officeDocument/2006/relationships/hyperlink" Target="https://en.wikipedia.org/wiki/Standard_Oil" TargetMode="External"/><Relationship Id="rId15" Type="http://schemas.openxmlformats.org/officeDocument/2006/relationships/hyperlink" Target="https://en.wikipedia.org/wiki/Investor" TargetMode="External"/><Relationship Id="rId10" Type="http://schemas.openxmlformats.org/officeDocument/2006/relationships/hyperlink" Target="https://en.wikipedia.org/wiki/Anti-competitive_practices" TargetMode="External"/><Relationship Id="rId4" Type="http://schemas.openxmlformats.org/officeDocument/2006/relationships/image" Target="../media/image21.jpeg"/><Relationship Id="rId9" Type="http://schemas.openxmlformats.org/officeDocument/2006/relationships/hyperlink" Target="https://en.wikipedia.org/wiki/Wage_slavery" TargetMode="External"/><Relationship Id="rId14" Type="http://schemas.openxmlformats.org/officeDocument/2006/relationships/hyperlink" Target="https://en.wikipedia.org/wiki/Market_manipulation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pluralistic.net/2023/01/21/potemkin-ai/#hey-guys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x.com/okfn_okapi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ch.cam.ac.uk/pmr/2009/06/06/the-doctor-who-model-of-open-source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50Jd1w6xKw&amp;t=16842s&amp;ab_channel=OpenKnowledgeFoundat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hyperlink" Target="https://www.youtube.com/watch?v=V7Sxo0IXe8g&amp;t=7800s&amp;ab_channel=OpenKnowledgeFoundatio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en.wikipedia.org/wiki/The_Free_Software_Definit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blogs.ch.cam.ac.uk/pmr/2014/07/01/visit-of-richard-stallman-rms-to-cambridge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868841" y="1007409"/>
            <a:ext cx="412580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 FOSDEM, Brussels BE, 2025-02-01</a:t>
            </a:r>
          </a:p>
        </p:txBody>
      </p:sp>
      <p:sp>
        <p:nvSpPr>
          <p:cNvPr id="7" name="Rectangle 6"/>
          <p:cNvSpPr/>
          <p:nvPr/>
        </p:nvSpPr>
        <p:spPr>
          <a:xfrm>
            <a:off x="578855" y="180018"/>
            <a:ext cx="7707876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b="1" dirty="0" err="1"/>
              <a:t>semanticClimate’s</a:t>
            </a:r>
            <a:r>
              <a:rPr lang="en-US" sz="3200" b="1" dirty="0"/>
              <a:t> knowledge graphs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1073" y="1024768"/>
            <a:ext cx="3194657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Peter Murray-Rust</a:t>
            </a:r>
            <a:endParaRPr lang="en-US" sz="2400" baseline="30000" dirty="0"/>
          </a:p>
          <a:p>
            <a:r>
              <a:rPr lang="en-US" sz="1400" i="1" dirty="0"/>
              <a:t>University of Cambridge </a:t>
            </a:r>
            <a:r>
              <a:rPr lang="en-US" sz="1400" i="1" dirty="0" err="1"/>
              <a:t>semanticClimate</a:t>
            </a:r>
            <a:endParaRPr lang="en-US" sz="1400" i="1" dirty="0"/>
          </a:p>
          <a:p>
            <a:r>
              <a:rPr lang="en-US" sz="1400" i="1" dirty="0" err="1"/>
              <a:t>Peter.murray.rust@googlemail.com</a:t>
            </a:r>
            <a:r>
              <a:rPr lang="en-US" sz="1400" i="1" dirty="0"/>
              <a:t> 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3581" y="6236959"/>
            <a:ext cx="1847315" cy="646331"/>
          </a:xfrm>
          <a:prstGeom prst="rect">
            <a:avLst/>
          </a:prstGeom>
        </p:spPr>
      </p:pic>
      <p:pic>
        <p:nvPicPr>
          <p:cNvPr id="10" name="Shape 35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42875" y="6319391"/>
            <a:ext cx="1987731" cy="449864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2050" name="Picture 2" descr="#semanticClimate Logo">
            <a:extLst>
              <a:ext uri="{FF2B5EF4-FFF2-40B4-BE49-F238E27FC236}">
                <a16:creationId xmlns:a16="http://schemas.microsoft.com/office/drawing/2014/main" id="{44EE5AA8-EB66-19ED-7BC4-8B195E927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6753" y="6194209"/>
            <a:ext cx="2548867" cy="592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C8383B7-6AC7-201E-1909-C2722FE4DBA5}"/>
              </a:ext>
            </a:extLst>
          </p:cNvPr>
          <p:cNvGrpSpPr/>
          <p:nvPr/>
        </p:nvGrpSpPr>
        <p:grpSpPr>
          <a:xfrm>
            <a:off x="1634835" y="3962400"/>
            <a:ext cx="1034065" cy="1769646"/>
            <a:chOff x="66965" y="1869403"/>
            <a:chExt cx="2242602" cy="388695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7E208D2-BC7D-D73A-A738-647AAABDC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3129" y="1869403"/>
              <a:ext cx="1987731" cy="348354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E34F7CB-0B9B-8DF1-CF87-3F1BD0231610}"/>
                </a:ext>
              </a:extLst>
            </p:cNvPr>
            <p:cNvSpPr txBox="1"/>
            <p:nvPr/>
          </p:nvSpPr>
          <p:spPr>
            <a:xfrm>
              <a:off x="66965" y="5387026"/>
              <a:ext cx="22426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AMI, </a:t>
              </a:r>
              <a:r>
                <a:rPr lang="en-US" dirty="0" err="1"/>
                <a:t>semanticClimate</a:t>
              </a:r>
              <a:endParaRPr lang="en-US" dirty="0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AE28D8DC-076C-85AB-F8F9-6D36A43B18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7600" y="2754044"/>
            <a:ext cx="1318337" cy="77773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3C433B0-0604-7223-ACA1-AE7B3224896E}"/>
              </a:ext>
            </a:extLst>
          </p:cNvPr>
          <p:cNvSpPr txBox="1"/>
          <p:nvPr/>
        </p:nvSpPr>
        <p:spPr>
          <a:xfrm>
            <a:off x="7254719" y="3744642"/>
            <a:ext cx="1435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Free and Open Source (F/OSS)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570EDE2-653D-18FD-1326-F9F228FDD7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8871" y="3965244"/>
            <a:ext cx="891421" cy="109486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6C95DD8-004A-EC92-B2D9-5DF4ED36897A}"/>
              </a:ext>
            </a:extLst>
          </p:cNvPr>
          <p:cNvSpPr txBox="1"/>
          <p:nvPr/>
        </p:nvSpPr>
        <p:spPr>
          <a:xfrm>
            <a:off x="4854392" y="1642765"/>
            <a:ext cx="1390637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NIPGR team</a:t>
            </a:r>
          </a:p>
          <a:p>
            <a:r>
              <a:rPr lang="en-US" dirty="0"/>
              <a:t>Volunteers</a:t>
            </a:r>
          </a:p>
          <a:p>
            <a:r>
              <a:rPr lang="en-US" dirty="0"/>
              <a:t>TIB Germany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CDCB8F-9CA2-A469-F032-E0D4D3EDE77B}"/>
              </a:ext>
            </a:extLst>
          </p:cNvPr>
          <p:cNvSpPr txBox="1"/>
          <p:nvPr/>
        </p:nvSpPr>
        <p:spPr>
          <a:xfrm>
            <a:off x="5374777" y="5124971"/>
            <a:ext cx="207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Chuff the OKF Okapi</a:t>
            </a:r>
          </a:p>
        </p:txBody>
      </p:sp>
      <p:sp>
        <p:nvSpPr>
          <p:cNvPr id="37" name="Oval Callout 36">
            <a:extLst>
              <a:ext uri="{FF2B5EF4-FFF2-40B4-BE49-F238E27FC236}">
                <a16:creationId xmlns:a16="http://schemas.microsoft.com/office/drawing/2014/main" id="{0E06D578-03FB-F321-06D5-1825F84EB510}"/>
              </a:ext>
            </a:extLst>
          </p:cNvPr>
          <p:cNvSpPr/>
          <p:nvPr/>
        </p:nvSpPr>
        <p:spPr>
          <a:xfrm>
            <a:off x="2151867" y="2834204"/>
            <a:ext cx="3659934" cy="707887"/>
          </a:xfrm>
          <a:prstGeom prst="wedgeEllipseCallout">
            <a:avLst>
              <a:gd name="adj1" fmla="val -39630"/>
              <a:gd name="adj2" fmla="val 239637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We’ll guide you through the presentation</a:t>
            </a:r>
          </a:p>
        </p:txBody>
      </p:sp>
      <p:sp>
        <p:nvSpPr>
          <p:cNvPr id="39" name="Oval Callout 38">
            <a:extLst>
              <a:ext uri="{FF2B5EF4-FFF2-40B4-BE49-F238E27FC236}">
                <a16:creationId xmlns:a16="http://schemas.microsoft.com/office/drawing/2014/main" id="{D08B558B-8140-7EEC-B230-E540D543E7F8}"/>
              </a:ext>
            </a:extLst>
          </p:cNvPr>
          <p:cNvSpPr/>
          <p:nvPr/>
        </p:nvSpPr>
        <p:spPr>
          <a:xfrm>
            <a:off x="2668900" y="4327746"/>
            <a:ext cx="3299971" cy="707887"/>
          </a:xfrm>
          <a:prstGeom prst="wedgeEllipseCallout">
            <a:avLst>
              <a:gd name="adj1" fmla="val 63766"/>
              <a:gd name="adj2" fmla="val -42026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And show some videos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90AE3F-46E4-8A99-D803-70AA44F35358}"/>
              </a:ext>
            </a:extLst>
          </p:cNvPr>
          <p:cNvSpPr txBox="1"/>
          <p:nvPr/>
        </p:nvSpPr>
        <p:spPr>
          <a:xfrm>
            <a:off x="208985" y="1841660"/>
            <a:ext cx="4363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hlinkClick r:id="rId9"/>
              </a:rPr>
              <a:t>https://semanticclimate.github.io/p/en/posts/resources</a:t>
            </a:r>
            <a:r>
              <a:rPr lang="en-US" i="1" dirty="0">
                <a:hlinkClick r:id="rId9"/>
              </a:rPr>
              <a:t>/</a:t>
            </a:r>
            <a:r>
              <a:rPr lang="en-US" i="1" dirty="0"/>
              <a:t> </a:t>
            </a:r>
          </a:p>
        </p:txBody>
      </p:sp>
      <p:pic>
        <p:nvPicPr>
          <p:cNvPr id="1026" name="Picture 2" descr="BRIC-NIPGR (@NIPGRsocial) / X">
            <a:extLst>
              <a:ext uri="{FF2B5EF4-FFF2-40B4-BE49-F238E27FC236}">
                <a16:creationId xmlns:a16="http://schemas.microsoft.com/office/drawing/2014/main" id="{9263BF8A-CFF3-F00B-CE00-C48BC28E6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9396" y="5850590"/>
            <a:ext cx="1070372" cy="1007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1577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F831DA-7D46-64D9-649B-41CC15E1B5A6}"/>
              </a:ext>
            </a:extLst>
          </p:cNvPr>
          <p:cNvSpPr txBox="1"/>
          <p:nvPr/>
        </p:nvSpPr>
        <p:spPr>
          <a:xfrm>
            <a:off x="775252" y="874645"/>
            <a:ext cx="793142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GB" b="1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endParaRPr lang="en-GB" b="1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endParaRPr lang="en-GB" b="1" dirty="0">
              <a:solidFill>
                <a:srgbClr val="1F2328"/>
              </a:solidFill>
              <a:latin typeface="-apple-system"/>
            </a:endParaRPr>
          </a:p>
          <a:p>
            <a:pPr algn="l"/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IPCC website (PDF or web-HTML)</a:t>
            </a:r>
          </a:p>
          <a:p>
            <a:pPr algn="l"/>
            <a:endParaRPr lang="en-GB" b="1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3 Working Groups (WG1, WG2, WG3)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several Special Reports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Synthesis Report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15000+ bibliography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700-term Glossary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1500 acronyms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1F2328"/>
                </a:solidFill>
                <a:latin typeface="-apple-system"/>
              </a:rPr>
              <a:t> maps, data, etc.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We make all of these semantic (machine </a:t>
            </a:r>
            <a:r>
              <a:rPr lang="en-GB" b="0" i="0" dirty="0" err="1">
                <a:solidFill>
                  <a:srgbClr val="1F2328"/>
                </a:solidFill>
                <a:effectLst/>
                <a:latin typeface="-apple-system"/>
              </a:rPr>
              <a:t>parsable</a:t>
            </a: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into structured, annotated data). Total: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20,000 pages of PDF =&gt; HTML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1000 figure captions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5C11EA-5253-3252-88BC-5BE003359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003" y="726778"/>
            <a:ext cx="621824" cy="803735"/>
          </a:xfrm>
          <a:prstGeom prst="rect">
            <a:avLst/>
          </a:prstGeom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AF762240-8A02-DAA4-9CEE-A87E8FC97A3E}"/>
              </a:ext>
            </a:extLst>
          </p:cNvPr>
          <p:cNvSpPr/>
          <p:nvPr/>
        </p:nvSpPr>
        <p:spPr>
          <a:xfrm>
            <a:off x="2570628" y="266330"/>
            <a:ext cx="4187790" cy="608315"/>
          </a:xfrm>
          <a:prstGeom prst="wedgeEllipseCallout">
            <a:avLst>
              <a:gd name="adj1" fmla="val -79105"/>
              <a:gd name="adj2" fmla="val 46786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B68D4B-D325-98DA-7539-ED34ACBDDCAE}"/>
              </a:ext>
            </a:extLst>
          </p:cNvPr>
          <p:cNvSpPr txBox="1"/>
          <p:nvPr/>
        </p:nvSpPr>
        <p:spPr>
          <a:xfrm>
            <a:off x="3214927" y="357446"/>
            <a:ext cx="2899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What’s in the IPCC material?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348815-FC85-CC64-049E-EE2291C98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632" y="515572"/>
            <a:ext cx="691173" cy="959754"/>
          </a:xfrm>
          <a:prstGeom prst="rect">
            <a:avLst/>
          </a:prstGeom>
        </p:spPr>
      </p:pic>
      <p:sp>
        <p:nvSpPr>
          <p:cNvPr id="3" name="Oval Callout 2">
            <a:extLst>
              <a:ext uri="{FF2B5EF4-FFF2-40B4-BE49-F238E27FC236}">
                <a16:creationId xmlns:a16="http://schemas.microsoft.com/office/drawing/2014/main" id="{9E630FB5-3A53-D139-3160-5CB75583ACAA}"/>
              </a:ext>
            </a:extLst>
          </p:cNvPr>
          <p:cNvSpPr/>
          <p:nvPr/>
        </p:nvSpPr>
        <p:spPr>
          <a:xfrm>
            <a:off x="3495702" y="979163"/>
            <a:ext cx="2740877" cy="355930"/>
          </a:xfrm>
          <a:prstGeom prst="wedgeEllipseCallout">
            <a:avLst>
              <a:gd name="adj1" fmla="val 104076"/>
              <a:gd name="adj2" fmla="val -61752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It’s HUGE!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81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0CB7A4-A72C-8AB3-3008-D3119B01F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898" y="2537620"/>
            <a:ext cx="621824" cy="803735"/>
          </a:xfrm>
          <a:prstGeom prst="rect">
            <a:avLst/>
          </a:prstGeom>
        </p:spPr>
      </p:pic>
      <p:sp>
        <p:nvSpPr>
          <p:cNvPr id="7" name="Oval Callout 6">
            <a:extLst>
              <a:ext uri="{FF2B5EF4-FFF2-40B4-BE49-F238E27FC236}">
                <a16:creationId xmlns:a16="http://schemas.microsoft.com/office/drawing/2014/main" id="{C3A357BB-95EF-11F6-34AF-485AB76861FA}"/>
              </a:ext>
            </a:extLst>
          </p:cNvPr>
          <p:cNvSpPr/>
          <p:nvPr/>
        </p:nvSpPr>
        <p:spPr>
          <a:xfrm>
            <a:off x="1837874" y="1804026"/>
            <a:ext cx="3910925" cy="791291"/>
          </a:xfrm>
          <a:prstGeom prst="wedgeEllipseCallout">
            <a:avLst>
              <a:gd name="adj1" fmla="val -72448"/>
              <a:gd name="adj2" fmla="val 70348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our approach is very simple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E2B99C-9EB1-BBAD-9B88-726D6AEB4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3797" y="2115440"/>
            <a:ext cx="691173" cy="959754"/>
          </a:xfrm>
          <a:prstGeom prst="rect">
            <a:avLst/>
          </a:prstGeom>
        </p:spPr>
      </p:pic>
      <p:sp>
        <p:nvSpPr>
          <p:cNvPr id="9" name="Oval Callout 8">
            <a:extLst>
              <a:ext uri="{FF2B5EF4-FFF2-40B4-BE49-F238E27FC236}">
                <a16:creationId xmlns:a16="http://schemas.microsoft.com/office/drawing/2014/main" id="{61FB7294-E988-4BDA-2FDE-C4FD9B81D01C}"/>
              </a:ext>
            </a:extLst>
          </p:cNvPr>
          <p:cNvSpPr/>
          <p:nvPr/>
        </p:nvSpPr>
        <p:spPr>
          <a:xfrm>
            <a:off x="3698381" y="2738244"/>
            <a:ext cx="1747237" cy="959754"/>
          </a:xfrm>
          <a:prstGeom prst="wedgeEllipseCallout">
            <a:avLst>
              <a:gd name="adj1" fmla="val 180287"/>
              <a:gd name="adj2" fmla="val -67513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no OWL, no Protege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0" name="Oval Callout 9">
            <a:extLst>
              <a:ext uri="{FF2B5EF4-FFF2-40B4-BE49-F238E27FC236}">
                <a16:creationId xmlns:a16="http://schemas.microsoft.com/office/drawing/2014/main" id="{3626CEF8-3EBC-0AF0-6423-5E3A8A5192EB}"/>
              </a:ext>
            </a:extLst>
          </p:cNvPr>
          <p:cNvSpPr/>
          <p:nvPr/>
        </p:nvSpPr>
        <p:spPr>
          <a:xfrm>
            <a:off x="1448295" y="3817175"/>
            <a:ext cx="2755570" cy="791291"/>
          </a:xfrm>
          <a:prstGeom prst="wedgeEllipseCallout">
            <a:avLst>
              <a:gd name="adj1" fmla="val -66172"/>
              <a:gd name="adj2" fmla="val -179841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RDF triple</a:t>
            </a:r>
          </a:p>
          <a:p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node-edge-node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D29E48-3964-408F-72CE-D88620B9918D}"/>
              </a:ext>
            </a:extLst>
          </p:cNvPr>
          <p:cNvSpPr txBox="1"/>
          <p:nvPr/>
        </p:nvSpPr>
        <p:spPr>
          <a:xfrm>
            <a:off x="2722327" y="773032"/>
            <a:ext cx="2575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i="0" dirty="0">
                <a:solidFill>
                  <a:srgbClr val="1F2328"/>
                </a:solidFill>
                <a:effectLst/>
                <a:latin typeface="-apple-system"/>
              </a:rPr>
              <a:t>Knowledge Graphs</a:t>
            </a:r>
          </a:p>
        </p:txBody>
      </p:sp>
      <p:sp>
        <p:nvSpPr>
          <p:cNvPr id="12" name="Oval Callout 11">
            <a:extLst>
              <a:ext uri="{FF2B5EF4-FFF2-40B4-BE49-F238E27FC236}">
                <a16:creationId xmlns:a16="http://schemas.microsoft.com/office/drawing/2014/main" id="{26106E04-E394-922B-BB0C-2C53FAE4EAC4}"/>
              </a:ext>
            </a:extLst>
          </p:cNvPr>
          <p:cNvSpPr/>
          <p:nvPr/>
        </p:nvSpPr>
        <p:spPr>
          <a:xfrm>
            <a:off x="2533707" y="4772240"/>
            <a:ext cx="2519260" cy="959754"/>
          </a:xfrm>
          <a:prstGeom prst="wedgeEllipseCallout">
            <a:avLst>
              <a:gd name="adj1" fmla="val 158765"/>
              <a:gd name="adj2" fmla="val -280712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1800" b="1" dirty="0">
                <a:solidFill>
                  <a:srgbClr val="1F2328"/>
                </a:solidFill>
                <a:latin typeface="-apple-system"/>
              </a:rPr>
              <a:t>Wikidata</a:t>
            </a:r>
            <a:r>
              <a:rPr lang="en-GB" sz="1800" dirty="0">
                <a:solidFill>
                  <a:srgbClr val="1F2328"/>
                </a:solidFill>
                <a:latin typeface="-apple-system"/>
              </a:rPr>
              <a:t>!</a:t>
            </a:r>
          </a:p>
          <a:p>
            <a:r>
              <a:rPr lang="en-GB" dirty="0">
                <a:solidFill>
                  <a:srgbClr val="1F2328"/>
                </a:solidFill>
                <a:latin typeface="-apple-system"/>
              </a:rPr>
              <a:t>It’</a:t>
            </a:r>
            <a:r>
              <a:rPr lang="en-GB" sz="1800" dirty="0">
                <a:solidFill>
                  <a:srgbClr val="1F2328"/>
                </a:solidFill>
                <a:latin typeface="-apple-system"/>
              </a:rPr>
              <a:t>s an enhanced triple Store</a:t>
            </a:r>
          </a:p>
        </p:txBody>
      </p:sp>
    </p:spTree>
    <p:extLst>
      <p:ext uri="{BB962C8B-B14F-4D97-AF65-F5344CB8AC3E}">
        <p14:creationId xmlns:p14="http://schemas.microsoft.com/office/powerpoint/2010/main" val="3122931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DD386-C7DA-72A3-7311-708FC6CC9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Graph Visualization and Analysis</a:t>
            </a:r>
            <a:b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6FACE-6D40-A28E-1065-4C522DB7E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>
            <a:normAutofit fontScale="77500" lnSpcReduction="20000"/>
          </a:bodyPr>
          <a:lstStyle/>
          <a:p>
            <a:pPr marL="0" indent="0" algn="l">
              <a:buNone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We’ve many tools...</a:t>
            </a:r>
          </a:p>
          <a:p>
            <a:pPr marL="0" indent="0" algn="l">
              <a:buNone/>
            </a:pP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indent="0" algn="l">
              <a:buNone/>
            </a:pPr>
            <a:r>
              <a:rPr lang="en-GB" dirty="0">
                <a:solidFill>
                  <a:srgbClr val="1F2328"/>
                </a:solidFill>
                <a:latin typeface="-apple-system"/>
              </a:rPr>
              <a:t>ed</a:t>
            </a: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itors and display</a:t>
            </a:r>
          </a:p>
          <a:p>
            <a:pPr marL="0" indent="0" algn="l">
              <a:buNone/>
            </a:pP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 err="1">
                <a:solidFill>
                  <a:srgbClr val="1F2328"/>
                </a:solidFill>
                <a:effectLst/>
                <a:latin typeface="-apple-system"/>
              </a:rPr>
              <a:t>networkX</a:t>
            </a:r>
            <a:endParaRPr lang="en-GB" b="1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D3</a:t>
            </a:r>
          </a:p>
          <a:p>
            <a:pPr marL="0" indent="0" algn="l">
              <a:buNone/>
            </a:pP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marL="0" indent="0" algn="l">
              <a:buNone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query languages…</a:t>
            </a:r>
          </a:p>
          <a:p>
            <a:pPr marL="0" indent="0" algn="l">
              <a:buNone/>
            </a:pP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SPARQL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 err="1">
                <a:solidFill>
                  <a:srgbClr val="1F2328"/>
                </a:solidFill>
                <a:effectLst/>
                <a:latin typeface="-apple-system"/>
              </a:rPr>
              <a:t>GraphQL</a:t>
            </a:r>
            <a:br>
              <a:rPr lang="en-GB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069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3DCAE-8193-FF89-5A90-6688D4A14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Sharon demonstrates network and a </a:t>
            </a:r>
            <a:r>
              <a:rPr lang="en-US" dirty="0" err="1"/>
              <a:t>ToC</a:t>
            </a:r>
            <a:r>
              <a:rPr lang="en-US" dirty="0"/>
              <a:t> graph</a:t>
            </a:r>
          </a:p>
        </p:txBody>
      </p:sp>
      <p:pic>
        <p:nvPicPr>
          <p:cNvPr id="4" name="NetworkX_new">
            <a:hlinkClick r:id="" action="ppaction://media"/>
            <a:extLst>
              <a:ext uri="{FF2B5EF4-FFF2-40B4-BE49-F238E27FC236}">
                <a16:creationId xmlns:a16="http://schemas.microsoft.com/office/drawing/2014/main" id="{CA19D091-D37E-3373-846A-ACE3B53E859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4288360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6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CB443A-E5DF-7246-8381-8B5D70FBC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549" y="1426034"/>
            <a:ext cx="5583327" cy="5583327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6BD12FC4-1774-804A-8D58-6F2AB0D3A341}"/>
              </a:ext>
            </a:extLst>
          </p:cNvPr>
          <p:cNvGrpSpPr/>
          <p:nvPr/>
        </p:nvGrpSpPr>
        <p:grpSpPr>
          <a:xfrm>
            <a:off x="6507284" y="932768"/>
            <a:ext cx="700644" cy="1600257"/>
            <a:chOff x="6507284" y="932768"/>
            <a:chExt cx="700644" cy="160025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0C2F10-C6CC-BC44-88E6-BE453FCAD11C}"/>
                </a:ext>
              </a:extLst>
            </p:cNvPr>
            <p:cNvGrpSpPr/>
            <p:nvPr/>
          </p:nvGrpSpPr>
          <p:grpSpPr>
            <a:xfrm>
              <a:off x="6507284" y="1737379"/>
              <a:ext cx="700644" cy="795646"/>
              <a:chOff x="1145968" y="1465091"/>
              <a:chExt cx="700644" cy="795646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305B5A75-1256-F147-BB49-253E22B8CC00}"/>
                  </a:ext>
                </a:extLst>
              </p:cNvPr>
              <p:cNvSpPr/>
              <p:nvPr/>
            </p:nvSpPr>
            <p:spPr>
              <a:xfrm>
                <a:off x="1145968" y="1465091"/>
                <a:ext cx="700644" cy="795646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" name="Straight Connector 5">
                <a:extLst>
                  <a:ext uri="{FF2B5EF4-FFF2-40B4-BE49-F238E27FC236}">
                    <a16:creationId xmlns:a16="http://schemas.microsoft.com/office/drawing/2014/main" id="{1A60FAE1-3EBA-8043-B983-72335D506F9C}"/>
                  </a:ext>
                </a:extLst>
              </p:cNvPr>
              <p:cNvCxnSpPr/>
              <p:nvPr/>
            </p:nvCxnSpPr>
            <p:spPr>
              <a:xfrm>
                <a:off x="1258784" y="1615045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1BC75998-E324-5644-A463-2716548F3215}"/>
                  </a:ext>
                </a:extLst>
              </p:cNvPr>
              <p:cNvCxnSpPr/>
              <p:nvPr/>
            </p:nvCxnSpPr>
            <p:spPr>
              <a:xfrm>
                <a:off x="1252846" y="1791196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9B9BFCDA-7CE4-6844-A013-3A03EE045760}"/>
                  </a:ext>
                </a:extLst>
              </p:cNvPr>
              <p:cNvCxnSpPr/>
              <p:nvPr/>
            </p:nvCxnSpPr>
            <p:spPr>
              <a:xfrm>
                <a:off x="1252846" y="1943596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23C8DBE3-38F1-E749-B6D6-DAC31E8351F6}"/>
                  </a:ext>
                </a:extLst>
              </p:cNvPr>
              <p:cNvCxnSpPr/>
              <p:nvPr/>
            </p:nvCxnSpPr>
            <p:spPr>
              <a:xfrm>
                <a:off x="1252846" y="2099954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6EA4C16-0521-4D4B-AE2F-DB01DE4F82E8}"/>
                </a:ext>
              </a:extLst>
            </p:cNvPr>
            <p:cNvGrpSpPr/>
            <p:nvPr/>
          </p:nvGrpSpPr>
          <p:grpSpPr>
            <a:xfrm>
              <a:off x="6507284" y="932768"/>
              <a:ext cx="700644" cy="795646"/>
              <a:chOff x="1145968" y="1465091"/>
              <a:chExt cx="700644" cy="795646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DEFBFDEC-66C0-E141-A34D-8E6C103974E5}"/>
                  </a:ext>
                </a:extLst>
              </p:cNvPr>
              <p:cNvSpPr/>
              <p:nvPr/>
            </p:nvSpPr>
            <p:spPr>
              <a:xfrm>
                <a:off x="1145968" y="1465091"/>
                <a:ext cx="700644" cy="795646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DDD899AD-98A6-5F4D-9F57-6A5CCA8A3A93}"/>
                  </a:ext>
                </a:extLst>
              </p:cNvPr>
              <p:cNvCxnSpPr/>
              <p:nvPr/>
            </p:nvCxnSpPr>
            <p:spPr>
              <a:xfrm>
                <a:off x="1258784" y="1615045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B735B5D5-6815-764E-AE75-DF7EA31CAA41}"/>
                  </a:ext>
                </a:extLst>
              </p:cNvPr>
              <p:cNvCxnSpPr/>
              <p:nvPr/>
            </p:nvCxnSpPr>
            <p:spPr>
              <a:xfrm>
                <a:off x="1252846" y="1791196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FEBB2BF8-AD1C-CC41-A636-4F9166DC9A03}"/>
                  </a:ext>
                </a:extLst>
              </p:cNvPr>
              <p:cNvCxnSpPr/>
              <p:nvPr/>
            </p:nvCxnSpPr>
            <p:spPr>
              <a:xfrm>
                <a:off x="1252846" y="1943596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F107DBEF-D7CC-624A-967B-DC7C72D39977}"/>
                  </a:ext>
                </a:extLst>
              </p:cNvPr>
              <p:cNvCxnSpPr/>
              <p:nvPr/>
            </p:nvCxnSpPr>
            <p:spPr>
              <a:xfrm>
                <a:off x="1252846" y="2099954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BAF7F23B-0B18-0349-8FC2-D778FF18BE72}"/>
              </a:ext>
            </a:extLst>
          </p:cNvPr>
          <p:cNvSpPr txBox="1">
            <a:spLocks/>
          </p:cNvSpPr>
          <p:nvPr/>
        </p:nvSpPr>
        <p:spPr>
          <a:xfrm>
            <a:off x="795841" y="135143"/>
            <a:ext cx="4246051" cy="898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Linked </a:t>
            </a:r>
            <a:r>
              <a:rPr lang="en-US" dirty="0" err="1"/>
              <a:t>OpenData</a:t>
            </a:r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05BEA0-E82E-7B48-A4CF-68FD225EAF8B}"/>
              </a:ext>
            </a:extLst>
          </p:cNvPr>
          <p:cNvGrpSpPr/>
          <p:nvPr/>
        </p:nvGrpSpPr>
        <p:grpSpPr>
          <a:xfrm>
            <a:off x="6565881" y="3843076"/>
            <a:ext cx="1753973" cy="795646"/>
            <a:chOff x="921031" y="1738597"/>
            <a:chExt cx="1753973" cy="795646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25EC412-65F7-6645-8893-3C2FCFFE254C}"/>
                </a:ext>
              </a:extLst>
            </p:cNvPr>
            <p:cNvGrpSpPr/>
            <p:nvPr/>
          </p:nvGrpSpPr>
          <p:grpSpPr>
            <a:xfrm>
              <a:off x="1974360" y="1738597"/>
              <a:ext cx="700644" cy="795646"/>
              <a:chOff x="1145968" y="1465091"/>
              <a:chExt cx="700644" cy="795646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46A8AC6-BA05-EE49-9782-714B2EE1D48F}"/>
                  </a:ext>
                </a:extLst>
              </p:cNvPr>
              <p:cNvSpPr/>
              <p:nvPr/>
            </p:nvSpPr>
            <p:spPr>
              <a:xfrm>
                <a:off x="1145968" y="1465091"/>
                <a:ext cx="700644" cy="795646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8689385-7549-9643-80A6-C67508C7FB1E}"/>
                  </a:ext>
                </a:extLst>
              </p:cNvPr>
              <p:cNvCxnSpPr/>
              <p:nvPr/>
            </p:nvCxnSpPr>
            <p:spPr>
              <a:xfrm>
                <a:off x="1258784" y="1615045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69EB5E74-1B3E-604A-AC59-82AEF071DFF1}"/>
                  </a:ext>
                </a:extLst>
              </p:cNvPr>
              <p:cNvCxnSpPr/>
              <p:nvPr/>
            </p:nvCxnSpPr>
            <p:spPr>
              <a:xfrm>
                <a:off x="1252846" y="1791196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0070709-1426-EB41-A0ED-EC33F459D764}"/>
                  </a:ext>
                </a:extLst>
              </p:cNvPr>
              <p:cNvCxnSpPr/>
              <p:nvPr/>
            </p:nvCxnSpPr>
            <p:spPr>
              <a:xfrm>
                <a:off x="1252846" y="1943596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5D49F55E-5F64-7540-A878-63E280FEAA6C}"/>
                  </a:ext>
                </a:extLst>
              </p:cNvPr>
              <p:cNvCxnSpPr/>
              <p:nvPr/>
            </p:nvCxnSpPr>
            <p:spPr>
              <a:xfrm>
                <a:off x="1252846" y="2099954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F6EFEDF2-FEAE-7F48-BFEE-C591E3C52AF0}"/>
                </a:ext>
              </a:extLst>
            </p:cNvPr>
            <p:cNvGrpSpPr/>
            <p:nvPr/>
          </p:nvGrpSpPr>
          <p:grpSpPr>
            <a:xfrm>
              <a:off x="921031" y="1738597"/>
              <a:ext cx="700644" cy="795646"/>
              <a:chOff x="1145968" y="1465091"/>
              <a:chExt cx="700644" cy="795646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4C8606E-E89F-6B4C-8352-655ACA9AFBFC}"/>
                  </a:ext>
                </a:extLst>
              </p:cNvPr>
              <p:cNvSpPr/>
              <p:nvPr/>
            </p:nvSpPr>
            <p:spPr>
              <a:xfrm>
                <a:off x="1145968" y="1465091"/>
                <a:ext cx="700644" cy="795646"/>
              </a:xfrm>
              <a:prstGeom prst="rect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61524F31-89BA-5342-A428-B9D4F944297E}"/>
                  </a:ext>
                </a:extLst>
              </p:cNvPr>
              <p:cNvCxnSpPr/>
              <p:nvPr/>
            </p:nvCxnSpPr>
            <p:spPr>
              <a:xfrm>
                <a:off x="1258784" y="1615045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D233180A-64B3-5F49-944D-A5DDF607F1AB}"/>
                  </a:ext>
                </a:extLst>
              </p:cNvPr>
              <p:cNvCxnSpPr/>
              <p:nvPr/>
            </p:nvCxnSpPr>
            <p:spPr>
              <a:xfrm>
                <a:off x="1252846" y="1791196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3F3E5CFA-3EAB-9449-AC11-7182C58E4615}"/>
                  </a:ext>
                </a:extLst>
              </p:cNvPr>
              <p:cNvCxnSpPr/>
              <p:nvPr/>
            </p:nvCxnSpPr>
            <p:spPr>
              <a:xfrm>
                <a:off x="1252846" y="1943596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331B456E-5542-4D45-B19B-6A714BCD9D80}"/>
                  </a:ext>
                </a:extLst>
              </p:cNvPr>
              <p:cNvCxnSpPr/>
              <p:nvPr/>
            </p:nvCxnSpPr>
            <p:spPr>
              <a:xfrm>
                <a:off x="1252846" y="2099954"/>
                <a:ext cx="486888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7B823186-B5F3-334D-94EA-AC036F1CB2C9}"/>
              </a:ext>
            </a:extLst>
          </p:cNvPr>
          <p:cNvSpPr/>
          <p:nvPr/>
        </p:nvSpPr>
        <p:spPr>
          <a:xfrm>
            <a:off x="6290047" y="601833"/>
            <a:ext cx="1135117" cy="2253161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1174E8C-56AD-AD49-97E6-6AA7D4910BD0}"/>
              </a:ext>
            </a:extLst>
          </p:cNvPr>
          <p:cNvCxnSpPr>
            <a:cxnSpLocks/>
          </p:cNvCxnSpPr>
          <p:nvPr/>
        </p:nvCxnSpPr>
        <p:spPr>
          <a:xfrm flipV="1">
            <a:off x="1920700" y="1258874"/>
            <a:ext cx="4752059" cy="12618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0F8B01D-076E-D54A-A25E-0650B78CFF5A}"/>
              </a:ext>
            </a:extLst>
          </p:cNvPr>
          <p:cNvCxnSpPr>
            <a:cxnSpLocks/>
          </p:cNvCxnSpPr>
          <p:nvPr/>
        </p:nvCxnSpPr>
        <p:spPr>
          <a:xfrm flipV="1">
            <a:off x="2918866" y="1411274"/>
            <a:ext cx="3906293" cy="21350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8D25FD5-06D7-EB46-A2D9-5F88CA8354A8}"/>
              </a:ext>
            </a:extLst>
          </p:cNvPr>
          <p:cNvCxnSpPr/>
          <p:nvPr/>
        </p:nvCxnSpPr>
        <p:spPr>
          <a:xfrm flipV="1">
            <a:off x="4973782" y="1563673"/>
            <a:ext cx="2003777" cy="8046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0CDD70B-81F4-FE4F-98B4-52AD187715FF}"/>
              </a:ext>
            </a:extLst>
          </p:cNvPr>
          <p:cNvCxnSpPr/>
          <p:nvPr/>
        </p:nvCxnSpPr>
        <p:spPr>
          <a:xfrm flipV="1">
            <a:off x="4724729" y="1892689"/>
            <a:ext cx="2003777" cy="8046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7AA323B-2E4F-2647-AC72-E7B33EF7E8D2}"/>
              </a:ext>
            </a:extLst>
          </p:cNvPr>
          <p:cNvCxnSpPr>
            <a:cxnSpLocks/>
          </p:cNvCxnSpPr>
          <p:nvPr/>
        </p:nvCxnSpPr>
        <p:spPr>
          <a:xfrm flipV="1">
            <a:off x="2757563" y="2240643"/>
            <a:ext cx="3915196" cy="102802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17FDFA3-3AB3-CB48-BD59-DCD77C8EF9E2}"/>
              </a:ext>
            </a:extLst>
          </p:cNvPr>
          <p:cNvCxnSpPr>
            <a:cxnSpLocks/>
          </p:cNvCxnSpPr>
          <p:nvPr/>
        </p:nvCxnSpPr>
        <p:spPr>
          <a:xfrm flipH="1">
            <a:off x="6728506" y="2313277"/>
            <a:ext cx="96653" cy="167975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35AB59F-A79B-7A4F-8CD5-B58ED1F2A1F9}"/>
              </a:ext>
            </a:extLst>
          </p:cNvPr>
          <p:cNvCxnSpPr>
            <a:cxnSpLocks/>
          </p:cNvCxnSpPr>
          <p:nvPr/>
        </p:nvCxnSpPr>
        <p:spPr>
          <a:xfrm>
            <a:off x="7106988" y="2240642"/>
            <a:ext cx="647562" cy="19201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9A4C565-2564-194B-9E30-F93C58B63F36}"/>
              </a:ext>
            </a:extLst>
          </p:cNvPr>
          <p:cNvCxnSpPr>
            <a:cxnSpLocks/>
          </p:cNvCxnSpPr>
          <p:nvPr/>
        </p:nvCxnSpPr>
        <p:spPr>
          <a:xfrm flipH="1">
            <a:off x="6880906" y="2465677"/>
            <a:ext cx="96653" cy="167975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354158F-B1BF-454A-B47C-151C7F5D028D}"/>
              </a:ext>
            </a:extLst>
          </p:cNvPr>
          <p:cNvCxnSpPr>
            <a:cxnSpLocks/>
          </p:cNvCxnSpPr>
          <p:nvPr/>
        </p:nvCxnSpPr>
        <p:spPr>
          <a:xfrm>
            <a:off x="7068048" y="1563673"/>
            <a:ext cx="838902" cy="274952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66C6740-B57B-5140-929C-249157F23590}"/>
              </a:ext>
            </a:extLst>
          </p:cNvPr>
          <p:cNvCxnSpPr/>
          <p:nvPr/>
        </p:nvCxnSpPr>
        <p:spPr>
          <a:xfrm flipV="1">
            <a:off x="5126182" y="1716073"/>
            <a:ext cx="2003777" cy="8046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FAFC7B5-A6AC-F34D-8768-31C08CC0E63E}"/>
              </a:ext>
            </a:extLst>
          </p:cNvPr>
          <p:cNvCxnSpPr>
            <a:cxnSpLocks/>
          </p:cNvCxnSpPr>
          <p:nvPr/>
        </p:nvCxnSpPr>
        <p:spPr>
          <a:xfrm flipV="1">
            <a:off x="3410766" y="2152064"/>
            <a:ext cx="3452778" cy="256143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9481B87-6FC3-7244-B5C2-EF2C4A706702}"/>
              </a:ext>
            </a:extLst>
          </p:cNvPr>
          <p:cNvCxnSpPr/>
          <p:nvPr/>
        </p:nvCxnSpPr>
        <p:spPr>
          <a:xfrm flipV="1">
            <a:off x="4613381" y="2449294"/>
            <a:ext cx="2003777" cy="80461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1752ACA-439B-0641-A5E4-05E96C060EA6}"/>
              </a:ext>
            </a:extLst>
          </p:cNvPr>
          <p:cNvCxnSpPr>
            <a:cxnSpLocks/>
          </p:cNvCxnSpPr>
          <p:nvPr/>
        </p:nvCxnSpPr>
        <p:spPr>
          <a:xfrm flipV="1">
            <a:off x="2685765" y="1106473"/>
            <a:ext cx="4102118" cy="71948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itle 1">
            <a:extLst>
              <a:ext uri="{FF2B5EF4-FFF2-40B4-BE49-F238E27FC236}">
                <a16:creationId xmlns:a16="http://schemas.microsoft.com/office/drawing/2014/main" id="{7ED7D983-BCAC-9B4F-8536-90D5B2428E3B}"/>
              </a:ext>
            </a:extLst>
          </p:cNvPr>
          <p:cNvSpPr txBox="1">
            <a:spLocks/>
          </p:cNvSpPr>
          <p:nvPr/>
        </p:nvSpPr>
        <p:spPr>
          <a:xfrm>
            <a:off x="6004564" y="3362447"/>
            <a:ext cx="2555589" cy="42220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Dictionaries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0DB44C0-1378-514D-8313-63FE26685087}"/>
              </a:ext>
            </a:extLst>
          </p:cNvPr>
          <p:cNvGrpSpPr/>
          <p:nvPr/>
        </p:nvGrpSpPr>
        <p:grpSpPr>
          <a:xfrm>
            <a:off x="6507284" y="5575972"/>
            <a:ext cx="1753973" cy="795646"/>
            <a:chOff x="921031" y="1738597"/>
            <a:chExt cx="1753973" cy="795646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2B0393F1-1143-E94E-99C9-B1760AC9B42D}"/>
                </a:ext>
              </a:extLst>
            </p:cNvPr>
            <p:cNvGrpSpPr/>
            <p:nvPr/>
          </p:nvGrpSpPr>
          <p:grpSpPr>
            <a:xfrm>
              <a:off x="1974360" y="1738597"/>
              <a:ext cx="700644" cy="795646"/>
              <a:chOff x="1145968" y="1465091"/>
              <a:chExt cx="700644" cy="795646"/>
            </a:xfrm>
          </p:grpSpPr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CE788990-138E-5D4B-8CBF-AA917A0515BB}"/>
                  </a:ext>
                </a:extLst>
              </p:cNvPr>
              <p:cNvSpPr/>
              <p:nvPr/>
            </p:nvSpPr>
            <p:spPr>
              <a:xfrm>
                <a:off x="1145968" y="1465091"/>
                <a:ext cx="700644" cy="79564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5C00DDCC-7F4F-FC41-AE82-250C11105A66}"/>
                  </a:ext>
                </a:extLst>
              </p:cNvPr>
              <p:cNvCxnSpPr/>
              <p:nvPr/>
            </p:nvCxnSpPr>
            <p:spPr>
              <a:xfrm>
                <a:off x="1258784" y="1615045"/>
                <a:ext cx="486888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832FC453-D9EA-784A-992D-981A9D697A29}"/>
                  </a:ext>
                </a:extLst>
              </p:cNvPr>
              <p:cNvCxnSpPr/>
              <p:nvPr/>
            </p:nvCxnSpPr>
            <p:spPr>
              <a:xfrm>
                <a:off x="1252846" y="1791196"/>
                <a:ext cx="486888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C116B79C-A93A-DB47-AAEF-BFB7D69BA708}"/>
                  </a:ext>
                </a:extLst>
              </p:cNvPr>
              <p:cNvCxnSpPr/>
              <p:nvPr/>
            </p:nvCxnSpPr>
            <p:spPr>
              <a:xfrm>
                <a:off x="1252846" y="1943596"/>
                <a:ext cx="486888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04A13CFF-76D9-A141-806F-BF03EC986CFA}"/>
                  </a:ext>
                </a:extLst>
              </p:cNvPr>
              <p:cNvCxnSpPr/>
              <p:nvPr/>
            </p:nvCxnSpPr>
            <p:spPr>
              <a:xfrm>
                <a:off x="1252846" y="2099954"/>
                <a:ext cx="486888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1749840A-D5FA-DB41-8C13-F1E60F0FB053}"/>
                </a:ext>
              </a:extLst>
            </p:cNvPr>
            <p:cNvGrpSpPr/>
            <p:nvPr/>
          </p:nvGrpSpPr>
          <p:grpSpPr>
            <a:xfrm>
              <a:off x="921031" y="1738597"/>
              <a:ext cx="700644" cy="795646"/>
              <a:chOff x="1145968" y="1465091"/>
              <a:chExt cx="700644" cy="795646"/>
            </a:xfrm>
          </p:grpSpPr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978B3319-42DD-A945-AD55-822BA27981A1}"/>
                  </a:ext>
                </a:extLst>
              </p:cNvPr>
              <p:cNvSpPr/>
              <p:nvPr/>
            </p:nvSpPr>
            <p:spPr>
              <a:xfrm>
                <a:off x="1145968" y="1465091"/>
                <a:ext cx="700644" cy="795646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2BA764FC-8F96-B14A-A089-B6FC41902E02}"/>
                  </a:ext>
                </a:extLst>
              </p:cNvPr>
              <p:cNvCxnSpPr/>
              <p:nvPr/>
            </p:nvCxnSpPr>
            <p:spPr>
              <a:xfrm>
                <a:off x="1258784" y="1615045"/>
                <a:ext cx="486888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4BB7EAE3-6A5F-F648-AE97-DFFABA22F418}"/>
                  </a:ext>
                </a:extLst>
              </p:cNvPr>
              <p:cNvCxnSpPr/>
              <p:nvPr/>
            </p:nvCxnSpPr>
            <p:spPr>
              <a:xfrm>
                <a:off x="1252846" y="1791196"/>
                <a:ext cx="486888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4AE1918A-EDC2-E443-B839-D779BCC1C8DC}"/>
                  </a:ext>
                </a:extLst>
              </p:cNvPr>
              <p:cNvCxnSpPr/>
              <p:nvPr/>
            </p:nvCxnSpPr>
            <p:spPr>
              <a:xfrm>
                <a:off x="1252846" y="1943596"/>
                <a:ext cx="486888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B8A2584D-AEF0-3E4F-805B-CD6F42DABC03}"/>
                  </a:ext>
                </a:extLst>
              </p:cNvPr>
              <p:cNvCxnSpPr/>
              <p:nvPr/>
            </p:nvCxnSpPr>
            <p:spPr>
              <a:xfrm>
                <a:off x="1252846" y="2099954"/>
                <a:ext cx="486888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EF3E467-9F56-614A-ABB2-C79AEFBEF700}"/>
              </a:ext>
            </a:extLst>
          </p:cNvPr>
          <p:cNvCxnSpPr>
            <a:cxnSpLocks/>
          </p:cNvCxnSpPr>
          <p:nvPr/>
        </p:nvCxnSpPr>
        <p:spPr>
          <a:xfrm flipV="1">
            <a:off x="2632252" y="1186522"/>
            <a:ext cx="3763684" cy="17364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94598BE7-E0B9-BD40-88CB-335B175C78D7}"/>
              </a:ext>
            </a:extLst>
          </p:cNvPr>
          <p:cNvCxnSpPr>
            <a:cxnSpLocks/>
          </p:cNvCxnSpPr>
          <p:nvPr/>
        </p:nvCxnSpPr>
        <p:spPr>
          <a:xfrm>
            <a:off x="6836210" y="4427348"/>
            <a:ext cx="1249346" cy="1474729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00F4466E-68FF-8346-9658-91DC47441FE2}"/>
              </a:ext>
            </a:extLst>
          </p:cNvPr>
          <p:cNvCxnSpPr>
            <a:cxnSpLocks/>
          </p:cNvCxnSpPr>
          <p:nvPr/>
        </p:nvCxnSpPr>
        <p:spPr>
          <a:xfrm flipH="1">
            <a:off x="6860354" y="4486904"/>
            <a:ext cx="299293" cy="1300442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64DFDF3F-FBA9-424E-96A7-31FFA18D2253}"/>
              </a:ext>
            </a:extLst>
          </p:cNvPr>
          <p:cNvCxnSpPr>
            <a:cxnSpLocks/>
          </p:cNvCxnSpPr>
          <p:nvPr/>
        </p:nvCxnSpPr>
        <p:spPr>
          <a:xfrm flipH="1">
            <a:off x="7012755" y="4569183"/>
            <a:ext cx="1072801" cy="137056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CE773C8-9E45-DE42-A317-38A345832A11}"/>
              </a:ext>
            </a:extLst>
          </p:cNvPr>
          <p:cNvCxnSpPr>
            <a:cxnSpLocks/>
          </p:cNvCxnSpPr>
          <p:nvPr/>
        </p:nvCxnSpPr>
        <p:spPr>
          <a:xfrm flipH="1">
            <a:off x="7012754" y="4639304"/>
            <a:ext cx="299293" cy="1300442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itle 1">
            <a:extLst>
              <a:ext uri="{FF2B5EF4-FFF2-40B4-BE49-F238E27FC236}">
                <a16:creationId xmlns:a16="http://schemas.microsoft.com/office/drawing/2014/main" id="{25315514-F92E-6E4C-879F-627976B6F3F1}"/>
              </a:ext>
            </a:extLst>
          </p:cNvPr>
          <p:cNvSpPr txBox="1">
            <a:spLocks/>
          </p:cNvSpPr>
          <p:nvPr/>
        </p:nvSpPr>
        <p:spPr>
          <a:xfrm>
            <a:off x="6128070" y="6455394"/>
            <a:ext cx="2555589" cy="422205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0000"/>
                </a:solidFill>
              </a:rPr>
              <a:t>Documents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1C377F7-583F-7B4A-B761-90AB180A7915}"/>
              </a:ext>
            </a:extLst>
          </p:cNvPr>
          <p:cNvSpPr txBox="1"/>
          <p:nvPr/>
        </p:nvSpPr>
        <p:spPr>
          <a:xfrm>
            <a:off x="7313979" y="855857"/>
            <a:ext cx="1797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 million items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5503981C-0026-9B41-86E7-42EE1646FB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5429" y="20848"/>
            <a:ext cx="13208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54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EB7B0-30FC-0479-727E-CE4DE08C4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Renu’s</a:t>
            </a:r>
            <a:r>
              <a:rPr lang="en-US" dirty="0"/>
              <a:t> go-to page of </a:t>
            </a:r>
            <a:r>
              <a:rPr lang="en-US" dirty="0" err="1"/>
              <a:t>sC</a:t>
            </a:r>
            <a:r>
              <a:rPr lang="en-US" dirty="0"/>
              <a:t> Resources </a:t>
            </a:r>
            <a:r>
              <a:rPr lang="en-US" sz="1600" dirty="0">
                <a:hlinkClick r:id="rId2"/>
              </a:rPr>
              <a:t>https://semanticclimate.github.io/p/en/posts/resources/</a:t>
            </a:r>
            <a:r>
              <a:rPr lang="en-US" sz="1600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DF250-53CF-2995-DFB6-807296BA9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Glossary/Encyclopedia (700-2000 IPCC terms)</a:t>
            </a:r>
            <a:r>
              <a:rPr lang="en-US" dirty="0"/>
              <a:t> (</a:t>
            </a:r>
            <a:r>
              <a:rPr lang="en-US" dirty="0" err="1"/>
              <a:t>SimonWorthington</a:t>
            </a:r>
            <a:r>
              <a:rPr lang="en-US" dirty="0"/>
              <a:t>)</a:t>
            </a:r>
            <a:endParaRPr lang="en-US" dirty="0">
              <a:hlinkClick r:id="rId4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Knowledge Graph of the IPCC glossary</a:t>
            </a:r>
            <a:r>
              <a:rPr lang="en-US" dirty="0"/>
              <a:t> (</a:t>
            </a:r>
            <a:r>
              <a:rPr lang="en-US" dirty="0" err="1"/>
              <a:t>ShweataHegde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Wikidata Knowledge Graph of a section of SYR (IPCC Synthesis)</a:t>
            </a:r>
            <a:r>
              <a:rPr lang="en-US" dirty="0"/>
              <a:t> (Egon </a:t>
            </a:r>
            <a:r>
              <a:rPr lang="en-US" dirty="0" err="1"/>
              <a:t>Willighagen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48225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419913-AE6E-1B82-ABEF-2F1CAF7E3C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3998134"/>
              </p:ext>
            </p:extLst>
          </p:nvPr>
        </p:nvGraphicFramePr>
        <p:xfrm>
          <a:off x="761464" y="457200"/>
          <a:ext cx="5855272" cy="5943600"/>
        </p:xfrm>
        <a:graphic>
          <a:graphicData uri="http://schemas.openxmlformats.org/drawingml/2006/table">
            <a:tbl>
              <a:tblPr/>
              <a:tblGrid>
                <a:gridCol w="5855272">
                  <a:extLst>
                    <a:ext uri="{9D8B030D-6E8A-4147-A177-3AD203B41FA5}">
                      <a16:colId xmlns:a16="http://schemas.microsoft.com/office/drawing/2014/main" val="2454301605"/>
                    </a:ext>
                  </a:extLst>
                </a:gridCol>
              </a:tblGrid>
              <a:tr h="4194812">
                <a:tc>
                  <a:txBody>
                    <a:bodyPr/>
                    <a:lstStyle/>
                    <a:p>
                      <a:pPr algn="ctr"/>
                      <a:r>
                        <a:rPr lang="en-GB" sz="2400" b="1" dirty="0">
                          <a:effectLst/>
                          <a:latin typeface="-apple-system"/>
                        </a:rPr>
                        <a:t>OUTREACH</a:t>
                      </a:r>
                    </a:p>
                    <a:p>
                      <a:endParaRPr lang="en-GB" b="1" dirty="0">
                        <a:effectLst/>
                        <a:latin typeface="-apple-system"/>
                      </a:endParaRPr>
                    </a:p>
                    <a:p>
                      <a:r>
                        <a:rPr lang="en-GB" b="1" dirty="0">
                          <a:effectLst/>
                          <a:latin typeface="-apple-system"/>
                        </a:rPr>
                        <a:t>Past events</a:t>
                      </a:r>
                    </a:p>
                    <a:p>
                      <a:endParaRPr lang="en-GB" b="1" dirty="0">
                        <a:effectLst/>
                        <a:latin typeface="-apple-system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1" dirty="0">
                          <a:effectLst/>
                          <a:latin typeface="-apple-system"/>
                          <a:hlinkClick r:id="rId2"/>
                        </a:rPr>
                        <a:t>Shweata</a:t>
                      </a:r>
                      <a:r>
                        <a:rPr lang="en-GB" b="1" dirty="0">
                          <a:effectLst/>
                          <a:latin typeface="-apple-system"/>
                        </a:rPr>
                        <a:t> and </a:t>
                      </a:r>
                      <a:r>
                        <a:rPr lang="en-GB" b="1" dirty="0" err="1">
                          <a:effectLst/>
                          <a:latin typeface="-apple-system"/>
                          <a:hlinkClick r:id="rId3"/>
                        </a:rPr>
                        <a:t>Parijat</a:t>
                      </a:r>
                      <a:r>
                        <a:rPr lang="en-GB" b="1" dirty="0">
                          <a:effectLst/>
                          <a:latin typeface="-apple-system"/>
                          <a:hlinkClick r:id="rId3"/>
                        </a:rPr>
                        <a:t> Bhadra </a:t>
                      </a:r>
                      <a:r>
                        <a:rPr lang="en-GB" b="1" dirty="0">
                          <a:effectLst/>
                          <a:latin typeface="-apple-system"/>
                        </a:rPr>
                        <a:t>at “The Tech we want” 2024</a:t>
                      </a:r>
                      <a:endParaRPr lang="en-GB" b="1" dirty="0">
                        <a:effectLst/>
                        <a:latin typeface="-apple-system"/>
                        <a:hlinkClick r:id="rId4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1" dirty="0">
                          <a:effectLst/>
                          <a:latin typeface="-apple-system"/>
                          <a:hlinkClick r:id="rId4"/>
                        </a:rPr>
                        <a:t>ISOSC CODATA 2023</a:t>
                      </a:r>
                      <a:r>
                        <a:rPr lang="en-GB" b="1" dirty="0">
                          <a:effectLst/>
                          <a:latin typeface="-apple-system"/>
                        </a:rPr>
                        <a:t> many short videos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="1" dirty="0" err="1">
                          <a:effectLst/>
                          <a:latin typeface="-apple-system"/>
                          <a:hlinkClick r:id="rId5"/>
                        </a:rPr>
                        <a:t>Renu’s</a:t>
                      </a:r>
                      <a:r>
                        <a:rPr lang="en-GB" b="1" dirty="0">
                          <a:effectLst/>
                          <a:latin typeface="-apple-system"/>
                          <a:hlinkClick r:id="rId5"/>
                        </a:rPr>
                        <a:t> page of videos</a:t>
                      </a:r>
                      <a:endParaRPr lang="en-GB" b="1" dirty="0">
                        <a:effectLst/>
                        <a:latin typeface="-apple-system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b="1" dirty="0">
                        <a:effectLst/>
                        <a:latin typeface="-apple-system"/>
                      </a:endParaRPr>
                    </a:p>
                    <a:p>
                      <a:r>
                        <a:rPr lang="en-GB" b="1" dirty="0">
                          <a:effectLst/>
                          <a:latin typeface="-apple-system"/>
                        </a:rPr>
                        <a:t>Upcoming event</a:t>
                      </a:r>
                    </a:p>
                    <a:p>
                      <a:endParaRPr lang="en-GB" b="1" dirty="0">
                        <a:effectLst/>
                        <a:latin typeface="-apple-system"/>
                      </a:endParaRPr>
                    </a:p>
                    <a:p>
                      <a:r>
                        <a:rPr lang="en-GB" dirty="0">
                          <a:effectLst/>
                          <a:latin typeface="-apple-system"/>
                        </a:rPr>
                        <a:t>OKFN ORDEM (Shweata and Ambreen) Feb 15 2025</a:t>
                      </a:r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endParaRPr lang="en-GB" dirty="0">
                        <a:effectLst/>
                        <a:latin typeface="-apple-system"/>
                      </a:endParaRPr>
                    </a:p>
                    <a:p>
                      <a:r>
                        <a:rPr lang="en-GB" dirty="0">
                          <a:effectLst/>
                          <a:latin typeface="-apple-system"/>
                        </a:rPr>
                        <a:t>we'd love to</a:t>
                      </a:r>
                    </a:p>
                    <a:p>
                      <a:endParaRPr lang="en-GB" dirty="0">
                        <a:effectLst/>
                        <a:latin typeface="-apple-system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effectLst/>
                          <a:latin typeface="-apple-system"/>
                        </a:rPr>
                        <a:t>Scale up knowledge graphs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effectLst/>
                          <a:latin typeface="-apple-system"/>
                        </a:rPr>
                        <a:t>Find new users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effectLst/>
                          <a:latin typeface="-apple-system"/>
                        </a:rPr>
                        <a:t>make our terminology available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effectLst/>
                          <a:latin typeface="-apple-system"/>
                        </a:rPr>
                        <a:t>find new volunteers (climate, IT, languages)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effectLst/>
                          <a:latin typeface="-apple-system"/>
                        </a:rPr>
                        <a:t>Build tested libraries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dirty="0">
                        <a:effectLst/>
                        <a:latin typeface="-apple-system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>
                          <a:effectLst/>
                          <a:latin typeface="-apple-system"/>
                        </a:rPr>
                        <a:t>Have a look at our resources!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56819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9127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16C46-39C0-1F52-5A71-F6AF668E9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57399"/>
            <a:ext cx="8229600" cy="4525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Thanks to:</a:t>
            </a:r>
            <a:br>
              <a:rPr lang="en-US" dirty="0"/>
            </a:br>
            <a:r>
              <a:rPr lang="en-US" dirty="0"/>
              <a:t>* Yusuf </a:t>
            </a:r>
            <a:r>
              <a:rPr lang="en-US" dirty="0" err="1"/>
              <a:t>Hamied</a:t>
            </a:r>
            <a:r>
              <a:rPr lang="en-US" dirty="0"/>
              <a:t> Travel Fellowship (Cambridge India)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NIPGR Hosting and internships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Indian National Young Academy of Scientists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Egon </a:t>
            </a:r>
            <a:r>
              <a:rPr lang="en-US" dirty="0" err="1"/>
              <a:t>Willighagen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Wikimedia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brave people who have challenged injustice</a:t>
            </a:r>
          </a:p>
        </p:txBody>
      </p:sp>
    </p:spTree>
    <p:extLst>
      <p:ext uri="{BB962C8B-B14F-4D97-AF65-F5344CB8AC3E}">
        <p14:creationId xmlns:p14="http://schemas.microsoft.com/office/powerpoint/2010/main" val="2109186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EE1EC-C79A-3B81-C01B-E3662AE55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of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FC079-08B3-9B93-7844-3FE9EDB93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(some random pages about AI follow)</a:t>
            </a:r>
          </a:p>
        </p:txBody>
      </p:sp>
    </p:spTree>
    <p:extLst>
      <p:ext uri="{BB962C8B-B14F-4D97-AF65-F5344CB8AC3E}">
        <p14:creationId xmlns:p14="http://schemas.microsoft.com/office/powerpoint/2010/main" val="1796200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FD68AE6-9881-86D8-1F00-6DD22B65AF5E}"/>
              </a:ext>
            </a:extLst>
          </p:cNvPr>
          <p:cNvGrpSpPr/>
          <p:nvPr/>
        </p:nvGrpSpPr>
        <p:grpSpPr>
          <a:xfrm>
            <a:off x="2905721" y="4298865"/>
            <a:ext cx="3332557" cy="2559135"/>
            <a:chOff x="2790657" y="3971167"/>
            <a:chExt cx="2897518" cy="243666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F94CEE7-997B-B4D9-48F8-9DE1A4971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2914981" y="3971167"/>
              <a:ext cx="1791706" cy="136756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F0BF62-64C9-A8D6-2AF6-378F3BB995E0}"/>
                </a:ext>
              </a:extLst>
            </p:cNvPr>
            <p:cNvSpPr txBox="1"/>
            <p:nvPr/>
          </p:nvSpPr>
          <p:spPr>
            <a:xfrm>
              <a:off x="2790657" y="5406908"/>
              <a:ext cx="2897518" cy="10009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Polly, </a:t>
              </a:r>
            </a:p>
            <a:p>
              <a:r>
                <a:rPr lang="en-US" dirty="0" err="1"/>
                <a:t>stochasticParrot</a:t>
              </a:r>
              <a:endParaRPr lang="en-US" dirty="0"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13F93E1C-9907-1E1E-EBA3-AD0BC7678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734" y="244512"/>
            <a:ext cx="7772400" cy="385914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0CFDE6-3D10-3B03-E551-ACCD6EBAB411}"/>
              </a:ext>
            </a:extLst>
          </p:cNvPr>
          <p:cNvSpPr txBox="1"/>
          <p:nvPr/>
        </p:nvSpPr>
        <p:spPr>
          <a:xfrm>
            <a:off x="2546181" y="799668"/>
            <a:ext cx="30657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Hallucinations!</a:t>
            </a:r>
          </a:p>
        </p:txBody>
      </p:sp>
    </p:spTree>
    <p:extLst>
      <p:ext uri="{BB962C8B-B14F-4D97-AF65-F5344CB8AC3E}">
        <p14:creationId xmlns:p14="http://schemas.microsoft.com/office/powerpoint/2010/main" val="4095751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BA07D9-61CD-9B2F-B7F2-B78A6D210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63" y="1845091"/>
            <a:ext cx="1987731" cy="34835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DC030C0-711C-53CA-F753-945F7438B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358" y="1933913"/>
            <a:ext cx="2490179" cy="3058507"/>
          </a:xfrm>
          <a:prstGeom prst="rect">
            <a:avLst/>
          </a:prstGeom>
        </p:spPr>
      </p:pic>
      <p:sp>
        <p:nvSpPr>
          <p:cNvPr id="15" name="Oval Callout 14">
            <a:extLst>
              <a:ext uri="{FF2B5EF4-FFF2-40B4-BE49-F238E27FC236}">
                <a16:creationId xmlns:a16="http://schemas.microsoft.com/office/drawing/2014/main" id="{3CB060C8-BEAE-38C0-D89A-BC593D5B4840}"/>
              </a:ext>
            </a:extLst>
          </p:cNvPr>
          <p:cNvSpPr/>
          <p:nvPr/>
        </p:nvSpPr>
        <p:spPr>
          <a:xfrm>
            <a:off x="2818823" y="2129386"/>
            <a:ext cx="3506353" cy="1711880"/>
          </a:xfrm>
          <a:prstGeom prst="wedgeEllipseCallout">
            <a:avLst>
              <a:gd name="adj1" fmla="val 75276"/>
              <a:gd name="adj2" fmla="val 7694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</a:rPr>
              <a:t>Overview of </a:t>
            </a:r>
            <a:r>
              <a:rPr lang="en-US" sz="1800" dirty="0" err="1">
                <a:solidFill>
                  <a:schemeClr val="tx1"/>
                </a:solidFill>
              </a:rPr>
              <a:t>semanticClimate</a:t>
            </a:r>
            <a:r>
              <a:rPr lang="en-US" sz="1800" dirty="0">
                <a:solidFill>
                  <a:schemeClr val="tx1"/>
                </a:solidFill>
              </a:rPr>
              <a:t> …</a:t>
            </a:r>
          </a:p>
          <a:p>
            <a:r>
              <a:rPr lang="en-US" sz="1800" dirty="0">
                <a:solidFill>
                  <a:schemeClr val="tx1"/>
                </a:solidFill>
              </a:rPr>
              <a:t>Intern presentations …</a:t>
            </a:r>
          </a:p>
          <a:p>
            <a:r>
              <a:rPr lang="en-US" sz="1800" dirty="0">
                <a:solidFill>
                  <a:schemeClr val="tx1"/>
                </a:solidFill>
              </a:rPr>
              <a:t>Live/online Demos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6" name="Oval Callout 15">
            <a:extLst>
              <a:ext uri="{FF2B5EF4-FFF2-40B4-BE49-F238E27FC236}">
                <a16:creationId xmlns:a16="http://schemas.microsoft.com/office/drawing/2014/main" id="{C5111DF0-1572-9932-4AEE-7D7724BE92CC}"/>
              </a:ext>
            </a:extLst>
          </p:cNvPr>
          <p:cNvSpPr/>
          <p:nvPr/>
        </p:nvSpPr>
        <p:spPr>
          <a:xfrm>
            <a:off x="2980733" y="1226026"/>
            <a:ext cx="3000982" cy="707887"/>
          </a:xfrm>
          <a:prstGeom prst="wedgeEllipseCallout">
            <a:avLst>
              <a:gd name="adj1" fmla="val -85036"/>
              <a:gd name="adj2" fmla="val 221665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What are we going to see?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9" name="Oval Callout 18">
            <a:extLst>
              <a:ext uri="{FF2B5EF4-FFF2-40B4-BE49-F238E27FC236}">
                <a16:creationId xmlns:a16="http://schemas.microsoft.com/office/drawing/2014/main" id="{1CCB60C6-EA5A-7807-8762-1EAC619201D4}"/>
              </a:ext>
            </a:extLst>
          </p:cNvPr>
          <p:cNvSpPr/>
          <p:nvPr/>
        </p:nvSpPr>
        <p:spPr>
          <a:xfrm>
            <a:off x="2640194" y="3881964"/>
            <a:ext cx="3684981" cy="1380119"/>
          </a:xfrm>
          <a:prstGeom prst="wedgeEllipseCallout">
            <a:avLst>
              <a:gd name="adj1" fmla="val -82508"/>
              <a:gd name="adj2" fmla="val -87742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</a:rPr>
              <a:t>This is NOT a “student project”. </a:t>
            </a:r>
            <a:r>
              <a:rPr lang="en-US" dirty="0">
                <a:solidFill>
                  <a:schemeClr val="tx1"/>
                </a:solidFill>
              </a:rPr>
              <a:t>We’re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semantifying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b="1" dirty="0">
                <a:solidFill>
                  <a:schemeClr val="tx1"/>
                </a:solidFill>
              </a:rPr>
              <a:t>“the survival guide for humanity*”</a:t>
            </a:r>
          </a:p>
        </p:txBody>
      </p:sp>
      <p:sp>
        <p:nvSpPr>
          <p:cNvPr id="20" name="Oval Callout 19">
            <a:extLst>
              <a:ext uri="{FF2B5EF4-FFF2-40B4-BE49-F238E27FC236}">
                <a16:creationId xmlns:a16="http://schemas.microsoft.com/office/drawing/2014/main" id="{9516474E-00FC-DFED-5075-FEB36AFAD400}"/>
              </a:ext>
            </a:extLst>
          </p:cNvPr>
          <p:cNvSpPr/>
          <p:nvPr/>
        </p:nvSpPr>
        <p:spPr>
          <a:xfrm>
            <a:off x="2818821" y="5380330"/>
            <a:ext cx="3506353" cy="911568"/>
          </a:xfrm>
          <a:prstGeom prst="wedgeEllipseCallout">
            <a:avLst>
              <a:gd name="adj1" fmla="val 79080"/>
              <a:gd name="adj2" fmla="val -303494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</a:rPr>
              <a:t>Because nobody else yet is doing it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3092E0B-5C7F-6A74-BD3A-37FD4E67A57E}"/>
              </a:ext>
            </a:extLst>
          </p:cNvPr>
          <p:cNvSpPr txBox="1"/>
          <p:nvPr/>
        </p:nvSpPr>
        <p:spPr>
          <a:xfrm>
            <a:off x="156117" y="339994"/>
            <a:ext cx="44187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WE’RE</a:t>
            </a:r>
            <a:r>
              <a:rPr lang="en-US" sz="4000" b="1" dirty="0"/>
              <a:t> </a:t>
            </a:r>
            <a:r>
              <a:rPr lang="en-US" sz="3200" b="1" dirty="0"/>
              <a:t>DEADLY SERIOUS!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0363AB-16F8-4ECD-B4C5-BF215BCFCB64}"/>
              </a:ext>
            </a:extLst>
          </p:cNvPr>
          <p:cNvSpPr txBox="1"/>
          <p:nvPr/>
        </p:nvSpPr>
        <p:spPr>
          <a:xfrm>
            <a:off x="652463" y="6225479"/>
            <a:ext cx="6101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https://www.bbc.com/news/science-environment-65000182</a:t>
            </a:r>
            <a:r>
              <a:rPr lang="en-US" dirty="0"/>
              <a:t>  *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5BF55A-3B46-EB36-21F9-03BA81B2C0EE}"/>
              </a:ext>
            </a:extLst>
          </p:cNvPr>
          <p:cNvSpPr txBox="1"/>
          <p:nvPr/>
        </p:nvSpPr>
        <p:spPr>
          <a:xfrm>
            <a:off x="6828779" y="5968732"/>
            <a:ext cx="2075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Not available in any </a:t>
            </a:r>
          </a:p>
          <a:p>
            <a:r>
              <a:rPr lang="en-US" i="1" dirty="0"/>
              <a:t>Indian languages</a:t>
            </a:r>
          </a:p>
        </p:txBody>
      </p:sp>
    </p:spTree>
    <p:extLst>
      <p:ext uri="{BB962C8B-B14F-4D97-AF65-F5344CB8AC3E}">
        <p14:creationId xmlns:p14="http://schemas.microsoft.com/office/powerpoint/2010/main" val="3798397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C38A927-FBEB-073A-81A4-1CC06F64ACD0}"/>
              </a:ext>
            </a:extLst>
          </p:cNvPr>
          <p:cNvGrpSpPr/>
          <p:nvPr/>
        </p:nvGrpSpPr>
        <p:grpSpPr>
          <a:xfrm>
            <a:off x="426299" y="1845091"/>
            <a:ext cx="2242602" cy="3886955"/>
            <a:chOff x="66965" y="1869403"/>
            <a:chExt cx="2242602" cy="388695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EBA07D9-61CD-9B2F-B7F2-B78A6D210A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3129" y="1869403"/>
              <a:ext cx="1987731" cy="348354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B3655F-3F36-A3B6-5CA5-86FEBA2D1661}"/>
                </a:ext>
              </a:extLst>
            </p:cNvPr>
            <p:cNvSpPr txBox="1"/>
            <p:nvPr/>
          </p:nvSpPr>
          <p:spPr>
            <a:xfrm>
              <a:off x="66965" y="5387026"/>
              <a:ext cx="22426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AMI, </a:t>
              </a:r>
              <a:r>
                <a:rPr lang="en-US" dirty="0" err="1"/>
                <a:t>semanticClimate</a:t>
              </a:r>
              <a:endParaRPr lang="en-US"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DC030C0-711C-53CA-F753-945F7438B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356" y="2057611"/>
            <a:ext cx="2490179" cy="3058507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6CCB308B-0A38-CB05-FDCA-6951D0430F5C}"/>
              </a:ext>
            </a:extLst>
          </p:cNvPr>
          <p:cNvGrpSpPr/>
          <p:nvPr/>
        </p:nvGrpSpPr>
        <p:grpSpPr>
          <a:xfrm>
            <a:off x="2640194" y="947467"/>
            <a:ext cx="4718019" cy="645153"/>
            <a:chOff x="2385477" y="2620063"/>
            <a:chExt cx="4718019" cy="645153"/>
          </a:xfrm>
          <a:solidFill>
            <a:schemeClr val="bg1"/>
          </a:solidFill>
        </p:grpSpPr>
        <p:sp>
          <p:nvSpPr>
            <p:cNvPr id="9" name="Rectangular Callout 8">
              <a:extLst>
                <a:ext uri="{FF2B5EF4-FFF2-40B4-BE49-F238E27FC236}">
                  <a16:creationId xmlns:a16="http://schemas.microsoft.com/office/drawing/2014/main" id="{6C0E8EA0-AA4A-07B6-8191-D6881083253A}"/>
                </a:ext>
              </a:extLst>
            </p:cNvPr>
            <p:cNvSpPr/>
            <p:nvPr/>
          </p:nvSpPr>
          <p:spPr>
            <a:xfrm>
              <a:off x="2385477" y="2620063"/>
              <a:ext cx="2859110" cy="645153"/>
            </a:xfrm>
            <a:prstGeom prst="wedgeRectCallout">
              <a:avLst>
                <a:gd name="adj1" fmla="val -59121"/>
                <a:gd name="adj2" fmla="val 210191"/>
              </a:avLst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1ADFCD2-19CA-3FB5-4376-A8C440AF90ED}"/>
                </a:ext>
              </a:extLst>
            </p:cNvPr>
            <p:cNvSpPr txBox="1"/>
            <p:nvPr/>
          </p:nvSpPr>
          <p:spPr>
            <a:xfrm>
              <a:off x="2530449" y="2681029"/>
              <a:ext cx="4573047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Should we trust </a:t>
              </a:r>
              <a:r>
                <a:rPr lang="en-US" sz="2800" dirty="0" err="1"/>
                <a:t>HuggingFace</a:t>
              </a:r>
              <a:r>
                <a:rPr lang="en-US" sz="2800" dirty="0"/>
                <a:t>?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0F4155F-0B76-10EE-9E66-A5B515E8638D}"/>
              </a:ext>
            </a:extLst>
          </p:cNvPr>
          <p:cNvGrpSpPr/>
          <p:nvPr/>
        </p:nvGrpSpPr>
        <p:grpSpPr>
          <a:xfrm>
            <a:off x="2640194" y="5116119"/>
            <a:ext cx="6296878" cy="1031202"/>
            <a:chOff x="2530449" y="2615709"/>
            <a:chExt cx="6330451" cy="954107"/>
          </a:xfrm>
          <a:solidFill>
            <a:schemeClr val="bg1"/>
          </a:solidFill>
        </p:grpSpPr>
        <p:sp>
          <p:nvSpPr>
            <p:cNvPr id="12" name="Rectangular Callout 11">
              <a:extLst>
                <a:ext uri="{FF2B5EF4-FFF2-40B4-BE49-F238E27FC236}">
                  <a16:creationId xmlns:a16="http://schemas.microsoft.com/office/drawing/2014/main" id="{A6F2BB66-06EE-877E-70FE-6C775E3D16E9}"/>
                </a:ext>
              </a:extLst>
            </p:cNvPr>
            <p:cNvSpPr/>
            <p:nvPr/>
          </p:nvSpPr>
          <p:spPr>
            <a:xfrm>
              <a:off x="2742000" y="2681029"/>
              <a:ext cx="2859110" cy="645153"/>
            </a:xfrm>
            <a:prstGeom prst="wedgeRectCallout">
              <a:avLst>
                <a:gd name="adj1" fmla="val 95630"/>
                <a:gd name="adj2" fmla="val -339182"/>
              </a:avLst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CE49A7-7A7D-021F-69CF-92805FB947EC}"/>
                </a:ext>
              </a:extLst>
            </p:cNvPr>
            <p:cNvSpPr txBox="1"/>
            <p:nvPr/>
          </p:nvSpPr>
          <p:spPr>
            <a:xfrm>
              <a:off x="2530449" y="2615709"/>
              <a:ext cx="6330451" cy="95410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I don’t know where their data comes from</a:t>
              </a:r>
            </a:p>
            <a:p>
              <a:r>
                <a:rPr lang="en-US" sz="2800" dirty="0"/>
                <a:t>And they don’t have an advisory board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C8088B6-1358-D820-F8AF-8D90E25A1B1B}"/>
              </a:ext>
            </a:extLst>
          </p:cNvPr>
          <p:cNvSpPr txBox="1"/>
          <p:nvPr/>
        </p:nvSpPr>
        <p:spPr>
          <a:xfrm>
            <a:off x="1007165" y="6321287"/>
            <a:ext cx="4664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must create our own OKF-Open framework!</a:t>
            </a:r>
          </a:p>
        </p:txBody>
      </p:sp>
    </p:spTree>
    <p:extLst>
      <p:ext uri="{BB962C8B-B14F-4D97-AF65-F5344CB8AC3E}">
        <p14:creationId xmlns:p14="http://schemas.microsoft.com/office/powerpoint/2010/main" val="1098357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9156E-4AD9-23EE-A54E-92F3BA7CF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/>
              <a:t>data are private</a:t>
            </a:r>
            <a:r>
              <a:rPr lang="en-US" dirty="0"/>
              <a:t>, </a:t>
            </a:r>
          </a:p>
          <a:p>
            <a:pPr marL="0" indent="0">
              <a:buNone/>
            </a:pPr>
            <a:r>
              <a:rPr lang="en-US" dirty="0"/>
              <a:t>run by a </a:t>
            </a:r>
            <a:r>
              <a:rPr lang="en-US" b="1" dirty="0"/>
              <a:t>private for-profit company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C5D5B3-5059-C67B-1D2F-1872FA12C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586" y="2291706"/>
            <a:ext cx="2601340" cy="359144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612F2B-F624-2F24-D27E-21DCA437E8C9}"/>
              </a:ext>
            </a:extLst>
          </p:cNvPr>
          <p:cNvSpPr txBox="1"/>
          <p:nvPr/>
        </p:nvSpPr>
        <p:spPr>
          <a:xfrm>
            <a:off x="4353059" y="2291706"/>
            <a:ext cx="45330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b="0" i="0" dirty="0">
                <a:solidFill>
                  <a:srgbClr val="4B5563"/>
                </a:solidFill>
                <a:effectLst/>
                <a:latin typeface="Source Sans Pro" panose="020F0502020204030204" pitchFamily="34" charset="0"/>
              </a:rPr>
              <a:t>“We are on a mission to democratize </a:t>
            </a:r>
            <a:r>
              <a:rPr lang="en-GB" b="0" i="1" dirty="0">
                <a:solidFill>
                  <a:srgbClr val="4B5563"/>
                </a:solidFill>
                <a:effectLst/>
                <a:latin typeface="Source Sans Pro" panose="020F0502020204030204" pitchFamily="34" charset="0"/>
              </a:rPr>
              <a:t>good</a:t>
            </a:r>
            <a:r>
              <a:rPr lang="en-GB" b="0" i="0" dirty="0">
                <a:solidFill>
                  <a:srgbClr val="4B5563"/>
                </a:solidFill>
                <a:effectLst/>
                <a:latin typeface="Source Sans Pro" panose="020F0502020204030204" pitchFamily="34" charset="0"/>
              </a:rPr>
              <a:t> machine learning, one commit at a time.”</a:t>
            </a:r>
          </a:p>
        </p:txBody>
      </p:sp>
    </p:spTree>
    <p:extLst>
      <p:ext uri="{BB962C8B-B14F-4D97-AF65-F5344CB8AC3E}">
        <p14:creationId xmlns:p14="http://schemas.microsoft.com/office/powerpoint/2010/main" val="697141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>
            <a:hlinkClick r:id="rId3"/>
            <a:extLst>
              <a:ext uri="{FF2B5EF4-FFF2-40B4-BE49-F238E27FC236}">
                <a16:creationId xmlns:a16="http://schemas.microsoft.com/office/drawing/2014/main" id="{D8C8DE9B-B0E4-64D7-5308-405EC84BB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005680"/>
            <a:ext cx="3810000" cy="2324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031F22-650C-6D36-A2C3-9F0F8882A917}"/>
              </a:ext>
            </a:extLst>
          </p:cNvPr>
          <p:cNvSpPr txBox="1"/>
          <p:nvPr/>
        </p:nvSpPr>
        <p:spPr>
          <a:xfrm>
            <a:off x="864393" y="3850767"/>
            <a:ext cx="78724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1904 depiction of an acquisitive and manipulative </a:t>
            </a:r>
            <a:r>
              <a:rPr lang="en-GB" b="0" i="0" u="none" strike="noStrike" dirty="0">
                <a:effectLst/>
                <a:latin typeface="Arial" panose="020B0604020202020204" pitchFamily="34" charset="0"/>
                <a:hlinkClick r:id="rId5" tooltip="Standard Oil"/>
              </a:rPr>
              <a:t>Standard Oil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(founded by </a:t>
            </a:r>
            <a:r>
              <a:rPr lang="en-GB" b="0" i="0" u="none" strike="noStrike" dirty="0">
                <a:effectLst/>
                <a:latin typeface="Arial" panose="020B0604020202020204" pitchFamily="34" charset="0"/>
                <a:hlinkClick r:id="rId6" tooltip="John D. Rockefeller"/>
              </a:rPr>
              <a:t>John D. Rockefeller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 as an all-powerful octopus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5E312C-8EA6-570E-BF1B-9B92F4FF3BBB}"/>
              </a:ext>
            </a:extLst>
          </p:cNvPr>
          <p:cNvSpPr txBox="1"/>
          <p:nvPr/>
        </p:nvSpPr>
        <p:spPr>
          <a:xfrm>
            <a:off x="973098" y="4635717"/>
            <a:ext cx="5763116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Those practices included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0" i="0" u="none" strike="noStrike" dirty="0">
                <a:effectLst/>
                <a:latin typeface="Arial" panose="020B0604020202020204" pitchFamily="34" charset="0"/>
                <a:hlinkClick r:id="rId7" tooltip="Exploitation of natural resources"/>
              </a:rPr>
              <a:t>unfettered consumption and destruction of natural resources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0" i="0" u="none" strike="noStrike" dirty="0">
                <a:effectLst/>
                <a:latin typeface="Arial" panose="020B0604020202020204" pitchFamily="34" charset="0"/>
                <a:hlinkClick r:id="rId8" tooltip="Crony capitalism"/>
              </a:rPr>
              <a:t>influencing high levels of government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0" i="0" u="none" strike="noStrike" dirty="0">
                <a:effectLst/>
                <a:latin typeface="Arial" panose="020B0604020202020204" pitchFamily="34" charset="0"/>
                <a:hlinkClick r:id="rId9" tooltip="Wage slavery"/>
              </a:rPr>
              <a:t>wage slavery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400" b="0" i="0" u="none" strike="noStrike" dirty="0">
                <a:effectLst/>
                <a:latin typeface="Arial" panose="020B0604020202020204" pitchFamily="34" charset="0"/>
                <a:hlinkClick r:id="rId10" tooltip="Anti-competitive practices"/>
              </a:rPr>
              <a:t>squashing competition by acquiring their competitors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to create </a:t>
            </a:r>
          </a:p>
          <a:p>
            <a:r>
              <a:rPr lang="en-GB" sz="1400" u="none" strike="noStrike" dirty="0">
                <a:solidFill>
                  <a:srgbClr val="202122"/>
                </a:solidFill>
                <a:latin typeface="Arial" panose="020B0604020202020204" pitchFamily="34" charset="0"/>
                <a:hlinkClick r:id="rId11" tooltip="Monopoly"/>
              </a:rPr>
              <a:t>        </a:t>
            </a:r>
            <a:r>
              <a:rPr lang="en-GB" sz="1400" b="0" i="0" u="none" strike="noStrike" dirty="0">
                <a:effectLst/>
                <a:latin typeface="Arial" panose="020B0604020202020204" pitchFamily="34" charset="0"/>
                <a:hlinkClick r:id="rId11" tooltip="Monopoly"/>
              </a:rPr>
              <a:t>monopolies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and/or </a:t>
            </a:r>
            <a:r>
              <a:rPr lang="en-GB" sz="1400" b="0" i="0" u="none" strike="noStrike" dirty="0">
                <a:effectLst/>
                <a:latin typeface="Arial" panose="020B0604020202020204" pitchFamily="34" charset="0"/>
                <a:hlinkClick r:id="rId12" tooltip="Trust (business)"/>
              </a:rPr>
              <a:t>trusts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that control </a:t>
            </a:r>
            <a:r>
              <a:rPr lang="en-GB" sz="1400" b="0" i="0" u="none" strike="noStrike" dirty="0">
                <a:effectLst/>
                <a:latin typeface="Arial" panose="020B0604020202020204" pitchFamily="34" charset="0"/>
                <a:hlinkClick r:id="rId13" tooltip="Market (economics)"/>
              </a:rPr>
              <a:t>the market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, and</a:t>
            </a:r>
          </a:p>
          <a:p>
            <a:r>
              <a:rPr lang="en-GB" sz="1400" dirty="0">
                <a:solidFill>
                  <a:srgbClr val="202122"/>
                </a:solidFill>
                <a:latin typeface="Arial" panose="020B0604020202020204" pitchFamily="34" charset="0"/>
              </a:rPr>
              <a:t>*   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GB" sz="1400" b="0" i="0" u="none" strike="noStrike" dirty="0">
                <a:effectLst/>
                <a:latin typeface="Arial" panose="020B0604020202020204" pitchFamily="34" charset="0"/>
                <a:hlinkClick r:id="rId14" tooltip="Market manipulation"/>
              </a:rPr>
              <a:t>schemes to sell stock at inflated prices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 to unsuspecting </a:t>
            </a:r>
            <a:r>
              <a:rPr lang="en-GB" sz="1400" b="0" i="0" u="none" strike="noStrike" dirty="0">
                <a:effectLst/>
                <a:latin typeface="Arial" panose="020B0604020202020204" pitchFamily="34" charset="0"/>
                <a:hlinkClick r:id="rId15" tooltip="Investor"/>
              </a:rPr>
              <a:t>investors</a:t>
            </a:r>
            <a:r>
              <a:rPr lang="en-GB" sz="1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en-GB" sz="1400" b="0" i="0" u="none" strike="noStrike" baseline="30000" dirty="0">
                <a:solidFill>
                  <a:srgbClr val="202122"/>
                </a:solidFill>
                <a:effectLst/>
                <a:latin typeface="Arial" panose="020B0604020202020204" pitchFamily="34" charset="0"/>
                <a:hlinkClick r:id="rId16"/>
              </a:rPr>
              <a:t>[2]</a:t>
            </a: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51478D-E9BE-4EC3-7F45-C0A2103668CD}"/>
              </a:ext>
            </a:extLst>
          </p:cNvPr>
          <p:cNvSpPr txBox="1"/>
          <p:nvPr/>
        </p:nvSpPr>
        <p:spPr>
          <a:xfrm>
            <a:off x="3458405" y="326559"/>
            <a:ext cx="26843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ROBBER BARONS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1FFACA-5D04-0396-C73C-B11280397E71}"/>
              </a:ext>
            </a:extLst>
          </p:cNvPr>
          <p:cNvSpPr txBox="1"/>
          <p:nvPr/>
        </p:nvSpPr>
        <p:spPr>
          <a:xfrm>
            <a:off x="6142794" y="6531441"/>
            <a:ext cx="1805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Credit: Wikipedia</a:t>
            </a:r>
          </a:p>
        </p:txBody>
      </p:sp>
    </p:spTree>
    <p:extLst>
      <p:ext uri="{BB962C8B-B14F-4D97-AF65-F5344CB8AC3E}">
        <p14:creationId xmlns:p14="http://schemas.microsoft.com/office/powerpoint/2010/main" val="654869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94A8D5-C49B-6FC9-130B-7F6FABD25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658" y="418474"/>
            <a:ext cx="7601123" cy="23237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7645B0-DC90-5481-E220-0AD24E6DED65}"/>
              </a:ext>
            </a:extLst>
          </p:cNvPr>
          <p:cNvSpPr txBox="1"/>
          <p:nvPr/>
        </p:nvSpPr>
        <p:spPr>
          <a:xfrm>
            <a:off x="2286000" y="6211669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>
                <a:hlinkClick r:id="rId3"/>
              </a:rPr>
              <a:t>https://pluralistic.net/2023/01/21/potemkin-ai/#hey-guys</a:t>
            </a:r>
            <a:endParaRPr lang="en-US" sz="1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B44923F-49EF-A83A-326A-BDFB7FE23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924" y="2953869"/>
            <a:ext cx="8408152" cy="232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3963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CFF3D-FBB7-5064-69C3-2B01CD708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35618"/>
            <a:ext cx="8229600" cy="1143000"/>
          </a:xfrm>
        </p:spPr>
        <p:txBody>
          <a:bodyPr>
            <a:noAutofit/>
          </a:bodyPr>
          <a:lstStyle/>
          <a:p>
            <a:r>
              <a:rPr lang="en-US" sz="7200" dirty="0"/>
              <a:t>Engage your brain!</a:t>
            </a:r>
            <a:br>
              <a:rPr lang="en-US" sz="7200" dirty="0"/>
            </a:br>
            <a:r>
              <a:rPr lang="en-US" sz="7200" dirty="0"/>
              <a:t>Control AI or it will control you!</a:t>
            </a:r>
            <a:br>
              <a:rPr lang="en-US" sz="7200" dirty="0"/>
            </a:br>
            <a:endParaRPr lang="en-US" sz="72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6CCF09-71FE-3879-575D-E16218802BDE}"/>
              </a:ext>
            </a:extLst>
          </p:cNvPr>
          <p:cNvGrpSpPr/>
          <p:nvPr/>
        </p:nvGrpSpPr>
        <p:grpSpPr>
          <a:xfrm>
            <a:off x="0" y="2578618"/>
            <a:ext cx="2242602" cy="3886955"/>
            <a:chOff x="66965" y="1869403"/>
            <a:chExt cx="2242602" cy="388695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A9BC57-6BFE-A8C9-E57F-29416C52D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3129" y="1869403"/>
              <a:ext cx="1987731" cy="3483548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E1B5E26-12E6-5014-0FED-AD2305AB50C1}"/>
                </a:ext>
              </a:extLst>
            </p:cNvPr>
            <p:cNvSpPr txBox="1"/>
            <p:nvPr/>
          </p:nvSpPr>
          <p:spPr>
            <a:xfrm>
              <a:off x="66965" y="5387026"/>
              <a:ext cx="22426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AMI, </a:t>
              </a:r>
              <a:r>
                <a:rPr lang="en-US" dirty="0" err="1"/>
                <a:t>semanticClimate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19769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08891-CD34-C98D-5E34-FD8F1132A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11C01-F3F1-1A2F-E5EE-1F8EF06887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https://x.com/okfn_okapi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710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5260A-D623-08DC-DAF4-8D6BA9A35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200" y="-76312"/>
            <a:ext cx="8229600" cy="1143000"/>
          </a:xfrm>
        </p:spPr>
        <p:txBody>
          <a:bodyPr/>
          <a:lstStyle/>
          <a:p>
            <a:r>
              <a:rPr lang="en-US" dirty="0" err="1"/>
              <a:t>semanticClimate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EB08A-B888-DFCD-8B69-DB2B5BA104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5349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Builds a </a:t>
            </a:r>
            <a:r>
              <a:rPr lang="en-US" b="1" dirty="0"/>
              <a:t>community</a:t>
            </a:r>
          </a:p>
          <a:p>
            <a:pPr marL="0" indent="0">
              <a:buNone/>
            </a:pPr>
            <a:r>
              <a:rPr lang="en-US" dirty="0"/>
              <a:t>Automatically collects </a:t>
            </a:r>
            <a:r>
              <a:rPr lang="en-US" b="1" dirty="0"/>
              <a:t>climate information </a:t>
            </a:r>
            <a:r>
              <a:rPr lang="en-US" dirty="0"/>
              <a:t>, makes it </a:t>
            </a:r>
            <a:r>
              <a:rPr lang="en-US" b="1" dirty="0"/>
              <a:t>semantic, annotates it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for </a:t>
            </a:r>
            <a:r>
              <a:rPr lang="en-US" b="1" dirty="0"/>
              <a:t>learning, re-use and advocacy by everyone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170" name="Picture 2" descr="Climate AI outreach in India | Yusuf Hamied Department of ...">
            <a:extLst>
              <a:ext uri="{FF2B5EF4-FFF2-40B4-BE49-F238E27FC236}">
                <a16:creationId xmlns:a16="http://schemas.microsoft.com/office/drawing/2014/main" id="{286FD874-9DD7-7596-764F-8BBA15464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2674" y="3891423"/>
            <a:ext cx="3024126" cy="1476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Peter Murray-Rust (@petermurrayrust) / X">
            <a:extLst>
              <a:ext uri="{FF2B5EF4-FFF2-40B4-BE49-F238E27FC236}">
                <a16:creationId xmlns:a16="http://schemas.microsoft.com/office/drawing/2014/main" id="{90CA4DCF-D41A-DEB1-41DD-C73F5669F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7318" y="5324005"/>
            <a:ext cx="1513268" cy="1513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F01B6F-FB1C-82B2-D671-EA62C7630A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32816"/>
            <a:ext cx="59690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962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>
            <a:extLst>
              <a:ext uri="{FF2B5EF4-FFF2-40B4-BE49-F238E27FC236}">
                <a16:creationId xmlns:a16="http://schemas.microsoft.com/office/drawing/2014/main" id="{D7503AA9-F0E3-EEDD-AA27-C744E9E810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78E5F05A-EFB3-CC97-4E74-F8DD6551E3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016512" y="3429000"/>
            <a:ext cx="2860288" cy="2860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>
            <a:extLst>
              <a:ext uri="{FF2B5EF4-FFF2-40B4-BE49-F238E27FC236}">
                <a16:creationId xmlns:a16="http://schemas.microsoft.com/office/drawing/2014/main" id="{787B192C-C90A-5DEC-D06E-827F592A4EA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91415" y="3428999"/>
            <a:ext cx="1085385" cy="1085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0AC158-8245-8FB5-B140-318B30B54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990" y="548268"/>
            <a:ext cx="7772400" cy="4371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179D76F-675D-89D2-11CC-2B38E923A8F5}"/>
              </a:ext>
            </a:extLst>
          </p:cNvPr>
          <p:cNvSpPr txBox="1"/>
          <p:nvPr/>
        </p:nvSpPr>
        <p:spPr>
          <a:xfrm>
            <a:off x="1808359" y="5144852"/>
            <a:ext cx="567379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2020-current;  and 100+ participants</a:t>
            </a:r>
          </a:p>
          <a:p>
            <a:r>
              <a:rPr lang="en-US" sz="2800" dirty="0"/>
              <a:t>6-monthly internships (thanks NIPGR)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A9EBE0-A430-7976-D08E-492C4979BDF0}"/>
              </a:ext>
            </a:extLst>
          </p:cNvPr>
          <p:cNvSpPr txBox="1"/>
          <p:nvPr/>
        </p:nvSpPr>
        <p:spPr>
          <a:xfrm>
            <a:off x="5045476" y="2734255"/>
            <a:ext cx="901209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“Doctor WHO</a:t>
            </a:r>
          </a:p>
          <a:p>
            <a:r>
              <a:rPr lang="en-US" sz="1000" dirty="0">
                <a:hlinkClick r:id="rId3"/>
              </a:rPr>
              <a:t>handover”</a:t>
            </a:r>
            <a:endParaRPr 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2DF368-3B10-2734-BE34-35E80EF467DC}"/>
              </a:ext>
            </a:extLst>
          </p:cNvPr>
          <p:cNvSpPr txBox="1"/>
          <p:nvPr/>
        </p:nvSpPr>
        <p:spPr>
          <a:xfrm>
            <a:off x="847493" y="6266985"/>
            <a:ext cx="55880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3"/>
              </a:rPr>
              <a:t> https://blogs.ch.cam.ac.uk/pmr/2009/06/06/the-doctor-who-model-of-open-source/</a:t>
            </a:r>
            <a:r>
              <a:rPr lang="en-US" sz="1200" dirty="0"/>
              <a:t>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0F2415-E501-BB14-C4C4-5260F41B085C}"/>
              </a:ext>
            </a:extLst>
          </p:cNvPr>
          <p:cNvSpPr txBox="1"/>
          <p:nvPr/>
        </p:nvSpPr>
        <p:spPr>
          <a:xfrm>
            <a:off x="2682950" y="97183"/>
            <a:ext cx="3302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Mentors and Support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500C42-9D56-152A-AFEF-462596946A90}"/>
              </a:ext>
            </a:extLst>
          </p:cNvPr>
          <p:cNvSpPr txBox="1"/>
          <p:nvPr/>
        </p:nvSpPr>
        <p:spPr>
          <a:xfrm>
            <a:off x="1443657" y="4576716"/>
            <a:ext cx="46955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b="1" i="0" dirty="0">
                <a:effectLst/>
                <a:latin typeface="-apple-system"/>
              </a:rPr>
              <a:t>Simon</a:t>
            </a:r>
            <a:r>
              <a:rPr lang="en-GB" sz="1000" b="0" i="0" dirty="0">
                <a:solidFill>
                  <a:srgbClr val="1F2328"/>
                </a:solidFill>
                <a:effectLst/>
                <a:latin typeface="-apple-system"/>
              </a:rPr>
              <a:t> </a:t>
            </a:r>
            <a:r>
              <a:rPr lang="en-GB" sz="1000" b="1" i="0" dirty="0">
                <a:solidFill>
                  <a:srgbClr val="1F2328"/>
                </a:solidFill>
                <a:effectLst/>
                <a:latin typeface="-apple-system"/>
              </a:rPr>
              <a:t>Worthington</a:t>
            </a:r>
            <a:r>
              <a:rPr lang="en-GB" sz="1000" b="0" i="0" dirty="0">
                <a:solidFill>
                  <a:srgbClr val="1F2328"/>
                </a:solidFill>
                <a:effectLst/>
                <a:latin typeface="-apple-system"/>
              </a:rPr>
              <a:t>: TIB Hanover (German National Library of Science and Technology:</a:t>
            </a:r>
          </a:p>
          <a:p>
            <a:r>
              <a:rPr lang="en-GB" sz="1000" b="0" i="0" dirty="0">
                <a:solidFill>
                  <a:srgbClr val="1F2328"/>
                </a:solidFill>
                <a:effectLst/>
                <a:latin typeface="-apple-system"/>
              </a:rPr>
              <a:t> Leibniz Information Centre for Science and Technology and University Library)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04726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8CDE0E48-56DB-0219-1FB3-9DAD9B810A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B7BD20-E203-2933-6633-CE862023A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383" y="973627"/>
            <a:ext cx="8965431" cy="504305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3C42A47-CCD6-E478-EB6E-B8CB0CAC9008}"/>
              </a:ext>
            </a:extLst>
          </p:cNvPr>
          <p:cNvGrpSpPr/>
          <p:nvPr/>
        </p:nvGrpSpPr>
        <p:grpSpPr>
          <a:xfrm>
            <a:off x="480798" y="1166018"/>
            <a:ext cx="692575" cy="1180929"/>
            <a:chOff x="66965" y="1869403"/>
            <a:chExt cx="2213895" cy="511838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1E61947-592A-76D1-02FF-17D8BC6B5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3129" y="1869403"/>
              <a:ext cx="1987731" cy="348354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F21F02E-C3A1-2C54-3057-2403EB4B8DE0}"/>
                </a:ext>
              </a:extLst>
            </p:cNvPr>
            <p:cNvSpPr txBox="1"/>
            <p:nvPr/>
          </p:nvSpPr>
          <p:spPr>
            <a:xfrm>
              <a:off x="66965" y="5387028"/>
              <a:ext cx="1830359" cy="160075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AMI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57682A32-89DD-0FA8-93F9-F7DE3ACA07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4149" y="5068869"/>
            <a:ext cx="691173" cy="959754"/>
          </a:xfrm>
          <a:prstGeom prst="rect">
            <a:avLst/>
          </a:prstGeom>
        </p:spPr>
      </p:pic>
      <p:sp>
        <p:nvSpPr>
          <p:cNvPr id="19" name="Oval Callout 18">
            <a:extLst>
              <a:ext uri="{FF2B5EF4-FFF2-40B4-BE49-F238E27FC236}">
                <a16:creationId xmlns:a16="http://schemas.microsoft.com/office/drawing/2014/main" id="{14DFE53C-C260-1437-3784-086A6226652E}"/>
              </a:ext>
            </a:extLst>
          </p:cNvPr>
          <p:cNvSpPr/>
          <p:nvPr/>
        </p:nvSpPr>
        <p:spPr>
          <a:xfrm>
            <a:off x="2118087" y="52708"/>
            <a:ext cx="4187790" cy="791291"/>
          </a:xfrm>
          <a:prstGeom prst="wedgeEllipseCallout">
            <a:avLst>
              <a:gd name="adj1" fmla="val -76485"/>
              <a:gd name="adj2" fmla="val 120743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solidFill>
                  <a:schemeClr val="tx1"/>
                </a:solidFill>
              </a:rPr>
              <a:t>They joined </a:t>
            </a:r>
            <a:r>
              <a:rPr lang="en-US" dirty="0">
                <a:solidFill>
                  <a:schemeClr val="tx1"/>
                </a:solidFill>
              </a:rPr>
              <a:t>in January 2025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1" name="Oval Callout 20">
            <a:extLst>
              <a:ext uri="{FF2B5EF4-FFF2-40B4-BE49-F238E27FC236}">
                <a16:creationId xmlns:a16="http://schemas.microsoft.com/office/drawing/2014/main" id="{5CE4E4B4-B484-1A5D-5FA5-B3FF05520932}"/>
              </a:ext>
            </a:extLst>
          </p:cNvPr>
          <p:cNvSpPr/>
          <p:nvPr/>
        </p:nvSpPr>
        <p:spPr>
          <a:xfrm>
            <a:off x="4472333" y="5632977"/>
            <a:ext cx="2194915" cy="791291"/>
          </a:xfrm>
          <a:prstGeom prst="wedgeEllipseCallout">
            <a:avLst>
              <a:gd name="adj1" fmla="val 118659"/>
              <a:gd name="adj2" fmla="val -92229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Sharon will be presenting!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D79B3E6-C6DD-8732-E63D-5757AC84FF87}"/>
              </a:ext>
            </a:extLst>
          </p:cNvPr>
          <p:cNvSpPr/>
          <p:nvPr/>
        </p:nvSpPr>
        <p:spPr>
          <a:xfrm>
            <a:off x="3498849" y="3661691"/>
            <a:ext cx="1841500" cy="197715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62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E7B2AE-5EA3-6605-460C-C871A98430F8}"/>
              </a:ext>
            </a:extLst>
          </p:cNvPr>
          <p:cNvSpPr txBox="1"/>
          <p:nvPr/>
        </p:nvSpPr>
        <p:spPr>
          <a:xfrm>
            <a:off x="2285999" y="1332411"/>
            <a:ext cx="637902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"Learning-by-Doing”</a:t>
            </a:r>
          </a:p>
          <a:p>
            <a:pPr algn="l"/>
            <a:endParaRPr lang="en-GB" b="1" dirty="0">
              <a:solidFill>
                <a:srgbClr val="1F2328"/>
              </a:solidFill>
              <a:latin typeface="-apple-system"/>
            </a:endParaRPr>
          </a:p>
          <a:p>
            <a:pPr algn="l"/>
            <a:endParaRPr lang="en-GB" b="1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Driven by public presentations!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F2328"/>
                </a:solidFill>
                <a:effectLst/>
                <a:latin typeface="-apple-system"/>
              </a:rPr>
              <a:t> new joiners often have no previous coding</a:t>
            </a:r>
          </a:p>
        </p:txBody>
      </p:sp>
    </p:spTree>
    <p:extLst>
      <p:ext uri="{BB962C8B-B14F-4D97-AF65-F5344CB8AC3E}">
        <p14:creationId xmlns:p14="http://schemas.microsoft.com/office/powerpoint/2010/main" val="2300048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900A0-DC11-1269-35E3-027ED3895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Presentations from OKF “</a:t>
            </a:r>
            <a:r>
              <a:rPr lang="en-US" dirty="0" err="1"/>
              <a:t>TheTechWeWant</a:t>
            </a:r>
            <a:r>
              <a:rPr lang="en-US" dirty="0"/>
              <a:t> 2024”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4812C-E353-28A7-BF66-B69FF77D0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898" y="3341355"/>
            <a:ext cx="8229600" cy="4525963"/>
          </a:xfrm>
        </p:spPr>
        <p:txBody>
          <a:bodyPr>
            <a:normAutofit/>
          </a:bodyPr>
          <a:lstStyle/>
          <a:p>
            <a:r>
              <a:rPr lang="en-US" sz="1200" dirty="0">
                <a:hlinkClick r:id="rId3"/>
              </a:rPr>
              <a:t>https://www.youtube.com/watch?v=o50Jd1w6xKw&amp;t=16842s&amp;ab_channel=OpenKnowledgeFoundation</a:t>
            </a:r>
            <a:r>
              <a:rPr lang="en-US" sz="1200" dirty="0"/>
              <a:t> </a:t>
            </a:r>
            <a:r>
              <a:rPr lang="en-US" sz="2000" dirty="0"/>
              <a:t>(Shweata N Hegde)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1200" dirty="0">
                <a:hlinkClick r:id="rId4"/>
              </a:rPr>
              <a:t>https://www.youtube.com/watch?v=V7Sxo0IXe8g&amp;t=7800s&amp;ab_channel=OpenKnowledgeFoundation</a:t>
            </a:r>
            <a:r>
              <a:rPr lang="en-US" sz="2000" dirty="0"/>
              <a:t> (</a:t>
            </a:r>
            <a:r>
              <a:rPr lang="en-US" sz="2000" dirty="0" err="1"/>
              <a:t>Parijat</a:t>
            </a:r>
            <a:r>
              <a:rPr lang="en-US" sz="2000" dirty="0"/>
              <a:t> Bhadra)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E5ACE6-911A-437E-46DE-2F06F7795C76}"/>
              </a:ext>
            </a:extLst>
          </p:cNvPr>
          <p:cNvSpPr txBox="1"/>
          <p:nvPr/>
        </p:nvSpPr>
        <p:spPr>
          <a:xfrm>
            <a:off x="939800" y="5702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8D2AF6-1A0D-80A1-7FDF-3E5EAE99D2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898" y="2537620"/>
            <a:ext cx="621824" cy="803735"/>
          </a:xfrm>
          <a:prstGeom prst="rect">
            <a:avLst/>
          </a:prstGeom>
        </p:spPr>
      </p:pic>
      <p:sp>
        <p:nvSpPr>
          <p:cNvPr id="12" name="Oval Callout 11">
            <a:extLst>
              <a:ext uri="{FF2B5EF4-FFF2-40B4-BE49-F238E27FC236}">
                <a16:creationId xmlns:a16="http://schemas.microsoft.com/office/drawing/2014/main" id="{7041026A-F326-8455-4117-334356584336}"/>
              </a:ext>
            </a:extLst>
          </p:cNvPr>
          <p:cNvSpPr/>
          <p:nvPr/>
        </p:nvSpPr>
        <p:spPr>
          <a:xfrm>
            <a:off x="2121740" y="1682072"/>
            <a:ext cx="4187790" cy="791291"/>
          </a:xfrm>
          <a:prstGeom prst="wedgeEllipseCallout">
            <a:avLst>
              <a:gd name="adj1" fmla="val -77914"/>
              <a:gd name="adj2" fmla="val 68847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Shweata and </a:t>
            </a:r>
            <a:r>
              <a:rPr lang="en-US" dirty="0" err="1">
                <a:solidFill>
                  <a:schemeClr val="tx1"/>
                </a:solidFill>
              </a:rPr>
              <a:t>Parijat</a:t>
            </a:r>
            <a:r>
              <a:rPr lang="en-US" dirty="0">
                <a:solidFill>
                  <a:schemeClr val="tx1"/>
                </a:solidFill>
              </a:rPr>
              <a:t> describe IPCC; how to make it semantic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5E63D5E-7B58-468E-6D85-85244143C7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3797" y="2115440"/>
            <a:ext cx="691173" cy="959754"/>
          </a:xfrm>
          <a:prstGeom prst="rect">
            <a:avLst/>
          </a:prstGeom>
        </p:spPr>
      </p:pic>
      <p:sp>
        <p:nvSpPr>
          <p:cNvPr id="14" name="Oval Callout 13">
            <a:extLst>
              <a:ext uri="{FF2B5EF4-FFF2-40B4-BE49-F238E27FC236}">
                <a16:creationId xmlns:a16="http://schemas.microsoft.com/office/drawing/2014/main" id="{FD9869B5-C06C-9517-3C69-F41096216A25}"/>
              </a:ext>
            </a:extLst>
          </p:cNvPr>
          <p:cNvSpPr/>
          <p:nvPr/>
        </p:nvSpPr>
        <p:spPr>
          <a:xfrm>
            <a:off x="3464171" y="2473526"/>
            <a:ext cx="2740877" cy="959754"/>
          </a:xfrm>
          <a:prstGeom prst="wedgeEllipseCallout">
            <a:avLst>
              <a:gd name="adj1" fmla="val 104076"/>
              <a:gd name="adj2" fmla="val -61752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Enshittification</a:t>
            </a:r>
            <a:r>
              <a:rPr lang="en-US" dirty="0">
                <a:solidFill>
                  <a:schemeClr val="tx1"/>
                </a:solidFill>
              </a:rPr>
              <a:t> alert! There may be YouTube ads</a:t>
            </a:r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349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EFAD4-5474-D8FA-4B0C-C1992F6C7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freedoms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36484-43D8-073B-87B0-BF937E002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58252"/>
            <a:ext cx="8229600" cy="4525963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GB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0. </a:t>
            </a:r>
            <a:r>
              <a:rPr lang="en-GB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to run the program 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for any purpose</a:t>
            </a:r>
          </a:p>
          <a:p>
            <a:pPr marL="0" indent="0" algn="l">
              <a:buNone/>
            </a:pP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1. to study how the program works (</a:t>
            </a:r>
            <a:r>
              <a:rPr lang="en-GB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source code 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0" indent="0" algn="l">
              <a:buNone/>
            </a:pP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2. </a:t>
            </a:r>
            <a:r>
              <a:rPr lang="en-GB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to redistribute copies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so you can help your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neighbor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indent="0" algn="l">
              <a:buNone/>
            </a:pPr>
            <a:r>
              <a:rPr lang="en-GB" dirty="0">
                <a:solidFill>
                  <a:srgbClr val="202122"/>
                </a:solidFill>
                <a:latin typeface="Arial" panose="020B0604020202020204" pitchFamily="34" charset="0"/>
              </a:rPr>
              <a:t>3. 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To distribute copies of your </a:t>
            </a:r>
            <a:r>
              <a:rPr lang="en-GB" b="1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modified versions</a:t>
            </a:r>
            <a:endParaRPr lang="en-GB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300" dirty="0">
                <a:hlinkClick r:id="rId2"/>
              </a:rPr>
              <a:t>https://en.wikipedia.org/wiki/The_Free_Software_Definition</a:t>
            </a:r>
            <a:r>
              <a:rPr lang="en-US" sz="13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1B55A9-9CCE-7D67-31EE-F53244683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650" y="4727546"/>
            <a:ext cx="2306549" cy="15811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85E29C-BD25-B76D-ECAB-AFD2B665426C}"/>
              </a:ext>
            </a:extLst>
          </p:cNvPr>
          <p:cNvSpPr txBox="1"/>
          <p:nvPr/>
        </p:nvSpPr>
        <p:spPr>
          <a:xfrm>
            <a:off x="3411533" y="6345237"/>
            <a:ext cx="573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4"/>
              </a:rPr>
              <a:t>https://blogs.ch.cam.ac.uk/pmr/2014/07/01/visit-of-richard-stallman-rms-to-cambridge/</a:t>
            </a:r>
            <a:r>
              <a:rPr lang="en-US" sz="1200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0BF798-8E88-174B-9654-373D8CCACA7E}"/>
              </a:ext>
            </a:extLst>
          </p:cNvPr>
          <p:cNvSpPr txBox="1"/>
          <p:nvPr/>
        </p:nvSpPr>
        <p:spPr>
          <a:xfrm>
            <a:off x="5486400" y="5848112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GNU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EF936C1-DB69-C2DB-A011-1FDC20440031}"/>
              </a:ext>
            </a:extLst>
          </p:cNvPr>
          <p:cNvCxnSpPr/>
          <p:nvPr/>
        </p:nvCxnSpPr>
        <p:spPr>
          <a:xfrm flipV="1">
            <a:off x="6277766" y="5757863"/>
            <a:ext cx="1472158" cy="29317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8E3B8057-F7AB-F684-BE66-505568CA1F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371" y="5249226"/>
            <a:ext cx="1199817" cy="114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154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7B039-AD13-485F-1AA6-44A557F65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9E5A5-735B-5403-2E97-00CD6070D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To create verifiable computable climate knowledge</a:t>
            </a:r>
            <a:endParaRPr lang="en-GB" b="0" i="0" dirty="0">
              <a:solidFill>
                <a:srgbClr val="1F2328"/>
              </a:solidFill>
              <a:effectLst/>
              <a:latin typeface="-apple-system"/>
            </a:endParaRPr>
          </a:p>
          <a:p>
            <a:pPr algn="l"/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we take the following as verifiable sources of truth</a:t>
            </a:r>
          </a:p>
          <a:p>
            <a:pPr lvl="1"/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IPCC framework (PDF or web-HTML)</a:t>
            </a:r>
          </a:p>
          <a:p>
            <a:pPr lvl="1"/>
            <a:r>
              <a:rPr lang="en-GB" b="1" dirty="0">
                <a:solidFill>
                  <a:srgbClr val="1F2328"/>
                </a:solidFill>
                <a:latin typeface="-apple-system"/>
              </a:rPr>
              <a:t>UNFCCC reports (COPs)</a:t>
            </a:r>
          </a:p>
          <a:p>
            <a:pPr lvl="1"/>
            <a:r>
              <a:rPr lang="en-GB" b="1" i="0" dirty="0">
                <a:solidFill>
                  <a:srgbClr val="1F2328"/>
                </a:solidFill>
                <a:effectLst/>
                <a:latin typeface="-apple-system"/>
              </a:rPr>
              <a:t>1000/week scholarly climate publications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070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11687</TotalTime>
  <Words>946</Words>
  <Application>Microsoft Macintosh PowerPoint</Application>
  <PresentationFormat>On-screen Show (4:3)</PresentationFormat>
  <Paragraphs>171</Paragraphs>
  <Slides>25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-apple-system</vt:lpstr>
      <vt:lpstr>Arial</vt:lpstr>
      <vt:lpstr>Calibri</vt:lpstr>
      <vt:lpstr>Source Sans Pro</vt:lpstr>
      <vt:lpstr>Office Theme</vt:lpstr>
      <vt:lpstr>PowerPoint Presentation</vt:lpstr>
      <vt:lpstr>PowerPoint Presentation</vt:lpstr>
      <vt:lpstr>semanticClimate</vt:lpstr>
      <vt:lpstr>PowerPoint Presentation</vt:lpstr>
      <vt:lpstr>PowerPoint Presentation</vt:lpstr>
      <vt:lpstr>PowerPoint Presentation</vt:lpstr>
      <vt:lpstr>Presentations from OKF “TheTechWeWant 2024”</vt:lpstr>
      <vt:lpstr>Software freedoms</vt:lpstr>
      <vt:lpstr>Our mission</vt:lpstr>
      <vt:lpstr>PowerPoint Presentation</vt:lpstr>
      <vt:lpstr>PowerPoint Presentation</vt:lpstr>
      <vt:lpstr>Graph Visualization and Analysis </vt:lpstr>
      <vt:lpstr>Sharon demonstrates network and a ToC graph</vt:lpstr>
      <vt:lpstr>PowerPoint Presentation</vt:lpstr>
      <vt:lpstr>Renu’s go-to page of sC Resources https://semanticclimate.github.io/p/en/posts/resources/ </vt:lpstr>
      <vt:lpstr>PowerPoint Presentation</vt:lpstr>
      <vt:lpstr>PowerPoint Presentation</vt:lpstr>
      <vt:lpstr>End of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Engage your brain! Control AI or it will control you!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Murray-Rust</dc:creator>
  <cp:lastModifiedBy>Microsoft Office User</cp:lastModifiedBy>
  <cp:revision>226</cp:revision>
  <dcterms:created xsi:type="dcterms:W3CDTF">2016-12-10T10:57:49Z</dcterms:created>
  <dcterms:modified xsi:type="dcterms:W3CDTF">2025-02-02T10:19:24Z</dcterms:modified>
</cp:coreProperties>
</file>